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304" r:id="rId5"/>
    <p:sldId id="303" r:id="rId6"/>
    <p:sldId id="258" r:id="rId7"/>
    <p:sldId id="305" r:id="rId8"/>
    <p:sldId id="306" r:id="rId9"/>
    <p:sldId id="307" r:id="rId10"/>
    <p:sldId id="308" r:id="rId11"/>
    <p:sldId id="433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296" r:id="rId23"/>
    <p:sldId id="436" r:id="rId24"/>
    <p:sldId id="437" r:id="rId25"/>
    <p:sldId id="438" r:id="rId26"/>
    <p:sldId id="439" r:id="rId27"/>
    <p:sldId id="440" r:id="rId28"/>
    <p:sldId id="441" r:id="rId29"/>
    <p:sldId id="442" r:id="rId30"/>
    <p:sldId id="443" r:id="rId31"/>
    <p:sldId id="444" r:id="rId32"/>
    <p:sldId id="445" r:id="rId33"/>
    <p:sldId id="302" r:id="rId34"/>
    <p:sldId id="336" r:id="rId35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3810" autoAdjust="0"/>
    <p:restoredTop sz="96296"/>
  </p:normalViewPr>
  <p:slideViewPr>
    <p:cSldViewPr snapToGrid="0" snapToObjects="1" showGuides="1">
      <p:cViewPr varScale="1">
        <p:scale>
          <a:sx n="213" d="100"/>
          <a:sy n="213" d="100"/>
        </p:scale>
        <p:origin x="192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44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432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</p:spTree>
    <p:extLst>
      <p:ext uri="{BB962C8B-B14F-4D97-AF65-F5344CB8AC3E}">
        <p14:creationId xmlns:p14="http://schemas.microsoft.com/office/powerpoint/2010/main" val="21038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5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Stuttgarter_Fernsehturm6.jpg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commons.wikimedia.org/wiki/File:Man-scratching-head.gif" TargetMode="External"/><Relationship Id="rId9" Type="http://schemas.openxmlformats.org/officeDocument/2006/relationships/hyperlink" Target="http://artlibre.org/licence/lal/e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Dimensionnement, déformée et poutres cantilever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68B5607-52FA-B64B-AAE0-7734F33D71F8}"/>
              </a:ext>
            </a:extLst>
          </p:cNvPr>
          <p:cNvCxnSpPr>
            <a:cxnSpLocks/>
          </p:cNvCxnSpPr>
          <p:nvPr/>
        </p:nvCxnSpPr>
        <p:spPr>
          <a:xfrm>
            <a:off x="2263752" y="1460316"/>
            <a:ext cx="0" cy="344442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88845D-878D-3B42-AEB8-39582F7A26E9}"/>
              </a:ext>
            </a:extLst>
          </p:cNvPr>
          <p:cNvCxnSpPr>
            <a:cxnSpLocks/>
          </p:cNvCxnSpPr>
          <p:nvPr/>
        </p:nvCxnSpPr>
        <p:spPr>
          <a:xfrm>
            <a:off x="2998538" y="1460316"/>
            <a:ext cx="0" cy="344442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613BE9-482A-DA48-BBCF-8BF8FACAE579}"/>
              </a:ext>
            </a:extLst>
          </p:cNvPr>
          <p:cNvCxnSpPr>
            <a:cxnSpLocks/>
          </p:cNvCxnSpPr>
          <p:nvPr/>
        </p:nvCxnSpPr>
        <p:spPr>
          <a:xfrm>
            <a:off x="4402795" y="1460316"/>
            <a:ext cx="0" cy="344442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95F524-1B14-BC4E-ABCF-47E2D8AB038F}"/>
              </a:ext>
            </a:extLst>
          </p:cNvPr>
          <p:cNvCxnSpPr>
            <a:cxnSpLocks/>
          </p:cNvCxnSpPr>
          <p:nvPr/>
        </p:nvCxnSpPr>
        <p:spPr>
          <a:xfrm>
            <a:off x="3749652" y="1460316"/>
            <a:ext cx="0" cy="344442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16339A3-C7EC-1049-A5C8-78EA1E96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1: Poutre cantilever avec une charge concentrée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C4C66-E8DE-A64B-BFD7-B1AD6543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6264D-F596-2841-8B47-02E776E34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5730B-B25B-CE4D-831B-DEE7EBF8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48644A-FD48-E34B-89AF-A138F217144E}"/>
              </a:ext>
            </a:extLst>
          </p:cNvPr>
          <p:cNvGrpSpPr/>
          <p:nvPr/>
        </p:nvGrpSpPr>
        <p:grpSpPr>
          <a:xfrm>
            <a:off x="2218210" y="1067280"/>
            <a:ext cx="2350001" cy="1072751"/>
            <a:chOff x="1331640" y="1268760"/>
            <a:chExt cx="4032448" cy="18407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E525BAC-BDC9-514D-A480-EB5F833DAE47}"/>
                </a:ext>
              </a:extLst>
            </p:cNvPr>
            <p:cNvCxnSpPr/>
            <p:nvPr/>
          </p:nvCxnSpPr>
          <p:spPr>
            <a:xfrm>
              <a:off x="1389903" y="1494309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0D9A14-B3A1-F34F-B6B7-E9E63B7F1EF8}"/>
                </a:ext>
              </a:extLst>
            </p:cNvPr>
            <p:cNvSpPr/>
            <p:nvPr/>
          </p:nvSpPr>
          <p:spPr>
            <a:xfrm>
              <a:off x="1434546" y="1943184"/>
              <a:ext cx="1182521" cy="44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E42D31F-7389-A64C-B56F-43F35273CCA7}"/>
                </a:ext>
              </a:extLst>
            </p:cNvPr>
            <p:cNvCxnSpPr/>
            <p:nvPr/>
          </p:nvCxnSpPr>
          <p:spPr>
            <a:xfrm rot="5400000">
              <a:off x="1358169" y="267854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E9278-76CF-8149-B966-6AAB1B331656}"/>
                </a:ext>
              </a:extLst>
            </p:cNvPr>
            <p:cNvCxnSpPr/>
            <p:nvPr/>
          </p:nvCxnSpPr>
          <p:spPr>
            <a:xfrm rot="5400000" flipH="1" flipV="1">
              <a:off x="1358169" y="259162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A3E4E7-8207-B04E-B3A8-D67194570A77}"/>
                </a:ext>
              </a:extLst>
            </p:cNvPr>
            <p:cNvSpPr txBox="1"/>
            <p:nvPr/>
          </p:nvSpPr>
          <p:spPr>
            <a:xfrm>
              <a:off x="1863448" y="2658434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646035-7728-164D-A616-1D6FFD6AD73D}"/>
                </a:ext>
              </a:extLst>
            </p:cNvPr>
            <p:cNvCxnSpPr/>
            <p:nvPr/>
          </p:nvCxnSpPr>
          <p:spPr>
            <a:xfrm rot="5400000">
              <a:off x="3861384" y="267784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2F31F01-2EDE-B54A-85C0-DE92DA8904F7}"/>
                </a:ext>
              </a:extLst>
            </p:cNvPr>
            <p:cNvCxnSpPr/>
            <p:nvPr/>
          </p:nvCxnSpPr>
          <p:spPr>
            <a:xfrm rot="5400000" flipH="1" flipV="1">
              <a:off x="3861384" y="259093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723C75-6134-5542-992B-DFDE8A583A52}"/>
                </a:ext>
              </a:extLst>
            </p:cNvPr>
            <p:cNvCxnSpPr/>
            <p:nvPr/>
          </p:nvCxnSpPr>
          <p:spPr>
            <a:xfrm flipV="1">
              <a:off x="1331640" y="2658434"/>
              <a:ext cx="3893392" cy="201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B27913-1194-A445-8823-5D6D11EF808D}"/>
                </a:ext>
              </a:extLst>
            </p:cNvPr>
            <p:cNvSpPr txBox="1"/>
            <p:nvPr/>
          </p:nvSpPr>
          <p:spPr>
            <a:xfrm>
              <a:off x="3587814" y="1268760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F780810-2288-2B44-91A2-F8225C97172B}"/>
                </a:ext>
              </a:extLst>
            </p:cNvPr>
            <p:cNvCxnSpPr/>
            <p:nvPr/>
          </p:nvCxnSpPr>
          <p:spPr>
            <a:xfrm>
              <a:off x="3949604" y="1427214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A8175F-2D45-9A4F-B174-EEC087990A5A}"/>
                </a:ext>
              </a:extLst>
            </p:cNvPr>
            <p:cNvSpPr/>
            <p:nvPr/>
          </p:nvSpPr>
          <p:spPr>
            <a:xfrm>
              <a:off x="2635101" y="1921893"/>
              <a:ext cx="86910" cy="8725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4BED08-D3D6-E840-A335-3E0F3DB6FD63}"/>
                </a:ext>
              </a:extLst>
            </p:cNvPr>
            <p:cNvSpPr/>
            <p:nvPr/>
          </p:nvSpPr>
          <p:spPr>
            <a:xfrm>
              <a:off x="2722012" y="1943184"/>
              <a:ext cx="2363964" cy="44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Isosceles Triangle 81">
              <a:extLst>
                <a:ext uri="{FF2B5EF4-FFF2-40B4-BE49-F238E27FC236}">
                  <a16:creationId xmlns:a16="http://schemas.microsoft.com/office/drawing/2014/main" id="{520F52F9-196F-C54C-B678-7F462BB0C585}"/>
                </a:ext>
              </a:extLst>
            </p:cNvPr>
            <p:cNvSpPr/>
            <p:nvPr/>
          </p:nvSpPr>
          <p:spPr>
            <a:xfrm>
              <a:off x="4946919" y="1987856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C5F9AC-DAB7-154A-9DBF-068391DECDDC}"/>
                </a:ext>
              </a:extLst>
            </p:cNvPr>
            <p:cNvCxnSpPr/>
            <p:nvPr/>
          </p:nvCxnSpPr>
          <p:spPr>
            <a:xfrm>
              <a:off x="4807862" y="2285117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33DCD9-E879-2E4D-9E7A-01345F690FAF}"/>
                </a:ext>
              </a:extLst>
            </p:cNvPr>
            <p:cNvSpPr/>
            <p:nvPr/>
          </p:nvSpPr>
          <p:spPr>
            <a:xfrm>
              <a:off x="5005231" y="2185833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4B69FB9-45A1-EC4D-AC98-C2C343B58C84}"/>
                </a:ext>
              </a:extLst>
            </p:cNvPr>
            <p:cNvSpPr/>
            <p:nvPr/>
          </p:nvSpPr>
          <p:spPr>
            <a:xfrm>
              <a:off x="5126589" y="2192463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0D4D29-E756-1843-A4B5-79F348373DD2}"/>
                </a:ext>
              </a:extLst>
            </p:cNvPr>
            <p:cNvCxnSpPr/>
            <p:nvPr/>
          </p:nvCxnSpPr>
          <p:spPr>
            <a:xfrm rot="5400000">
              <a:off x="4987463" y="2658438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017B33-F51B-6540-873B-4370E70603DE}"/>
                </a:ext>
              </a:extLst>
            </p:cNvPr>
            <p:cNvCxnSpPr/>
            <p:nvPr/>
          </p:nvCxnSpPr>
          <p:spPr>
            <a:xfrm rot="5400000" flipH="1" flipV="1">
              <a:off x="4987463" y="2571524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989393-C7CF-0F4E-A9C3-477254F6A0BA}"/>
                </a:ext>
              </a:extLst>
            </p:cNvPr>
            <p:cNvCxnSpPr/>
            <p:nvPr/>
          </p:nvCxnSpPr>
          <p:spPr>
            <a:xfrm rot="5400000">
              <a:off x="2591303" y="269044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5DBF46-7B97-D443-A10B-4C96B8692886}"/>
                </a:ext>
              </a:extLst>
            </p:cNvPr>
            <p:cNvCxnSpPr/>
            <p:nvPr/>
          </p:nvCxnSpPr>
          <p:spPr>
            <a:xfrm rot="5400000" flipH="1" flipV="1">
              <a:off x="2591303" y="260353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4BEB48-F4FC-BF4B-B54A-C8D1C1EADA73}"/>
                </a:ext>
              </a:extLst>
            </p:cNvPr>
            <p:cNvSpPr txBox="1"/>
            <p:nvPr/>
          </p:nvSpPr>
          <p:spPr>
            <a:xfrm>
              <a:off x="3071003" y="2609366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D103A0-7680-7640-9CE4-91F494827F24}"/>
                </a:ext>
              </a:extLst>
            </p:cNvPr>
            <p:cNvSpPr txBox="1"/>
            <p:nvPr/>
          </p:nvSpPr>
          <p:spPr>
            <a:xfrm>
              <a:off x="4266440" y="261093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9DDCC1-229D-3E46-BB2E-0F902F328E88}"/>
              </a:ext>
            </a:extLst>
          </p:cNvPr>
          <p:cNvCxnSpPr>
            <a:cxnSpLocks/>
          </p:cNvCxnSpPr>
          <p:nvPr/>
        </p:nvCxnSpPr>
        <p:spPr>
          <a:xfrm>
            <a:off x="2252164" y="2766072"/>
            <a:ext cx="21468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09A828-32D5-2446-B93B-5476171E4AC9}"/>
              </a:ext>
            </a:extLst>
          </p:cNvPr>
          <p:cNvCxnSpPr>
            <a:cxnSpLocks/>
          </p:cNvCxnSpPr>
          <p:nvPr/>
        </p:nvCxnSpPr>
        <p:spPr>
          <a:xfrm>
            <a:off x="2263752" y="3652157"/>
            <a:ext cx="21423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3ED325-61BE-4546-B05C-23D27E3450E9}"/>
              </a:ext>
            </a:extLst>
          </p:cNvPr>
          <p:cNvCxnSpPr>
            <a:cxnSpLocks/>
          </p:cNvCxnSpPr>
          <p:nvPr/>
        </p:nvCxnSpPr>
        <p:spPr>
          <a:xfrm>
            <a:off x="2263752" y="4549131"/>
            <a:ext cx="21423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3ACB37-AB9A-2549-853B-9D5A77FFA264}"/>
              </a:ext>
            </a:extLst>
          </p:cNvPr>
          <p:cNvSpPr txBox="1"/>
          <p:nvPr/>
        </p:nvSpPr>
        <p:spPr>
          <a:xfrm>
            <a:off x="122872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3CB279-C441-6B4F-923C-0B480A043B3C}"/>
              </a:ext>
            </a:extLst>
          </p:cNvPr>
          <p:cNvSpPr txBox="1"/>
          <p:nvPr/>
        </p:nvSpPr>
        <p:spPr>
          <a:xfrm>
            <a:off x="1253821" y="348287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95ADD3-B951-3541-8D09-18AD241987E1}"/>
              </a:ext>
            </a:extLst>
          </p:cNvPr>
          <p:cNvSpPr txBox="1"/>
          <p:nvPr/>
        </p:nvSpPr>
        <p:spPr>
          <a:xfrm>
            <a:off x="929971" y="4379853"/>
            <a:ext cx="104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Déformée</a:t>
            </a:r>
          </a:p>
        </p:txBody>
      </p:sp>
    </p:spTree>
    <p:extLst>
      <p:ext uri="{BB962C8B-B14F-4D97-AF65-F5344CB8AC3E}">
        <p14:creationId xmlns:p14="http://schemas.microsoft.com/office/powerpoint/2010/main" val="209515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E76E886-E9AB-354A-8332-86AF5141272F}"/>
              </a:ext>
            </a:extLst>
          </p:cNvPr>
          <p:cNvCxnSpPr>
            <a:cxnSpLocks/>
          </p:cNvCxnSpPr>
          <p:nvPr/>
        </p:nvCxnSpPr>
        <p:spPr>
          <a:xfrm>
            <a:off x="3813200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3574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9F26464-F963-3D45-A1AA-E0818E49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2: Poutre cantilever avec une charge concentrée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7E917-C5E8-F043-A8BA-8AD9CD7C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C744F-E9A1-E64C-8E75-B8DB954A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E165-383A-C241-8A8C-57977CA2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4DB5A3-0EA7-FA47-BEB9-4551BCD74DA4}"/>
              </a:ext>
            </a:extLst>
          </p:cNvPr>
          <p:cNvGrpSpPr/>
          <p:nvPr/>
        </p:nvGrpSpPr>
        <p:grpSpPr>
          <a:xfrm>
            <a:off x="2155283" y="1162367"/>
            <a:ext cx="4514990" cy="1409383"/>
            <a:chOff x="1790560" y="1343943"/>
            <a:chExt cx="5445736" cy="16999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9CC562-8FED-CD47-85E6-FA69E82FAA9F}"/>
                </a:ext>
              </a:extLst>
            </p:cNvPr>
            <p:cNvSpPr txBox="1"/>
            <p:nvPr/>
          </p:nvSpPr>
          <p:spPr>
            <a:xfrm>
              <a:off x="3926201" y="1343943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D81C166-8814-F94D-B09C-88C3FFAB5668}"/>
                </a:ext>
              </a:extLst>
            </p:cNvPr>
            <p:cNvCxnSpPr/>
            <p:nvPr/>
          </p:nvCxnSpPr>
          <p:spPr>
            <a:xfrm>
              <a:off x="3800684" y="1496412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Isosceles Triangle 19">
              <a:extLst>
                <a:ext uri="{FF2B5EF4-FFF2-40B4-BE49-F238E27FC236}">
                  <a16:creationId xmlns:a16="http://schemas.microsoft.com/office/drawing/2014/main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Isosceles Triangle 36">
              <a:extLst>
                <a:ext uri="{FF2B5EF4-FFF2-40B4-BE49-F238E27FC236}">
                  <a16:creationId xmlns:a16="http://schemas.microsoft.com/office/drawing/2014/main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C8D48E-265E-8341-9CFC-10C081483F2F}"/>
              </a:ext>
            </a:extLst>
          </p:cNvPr>
          <p:cNvCxnSpPr>
            <a:cxnSpLocks/>
          </p:cNvCxnSpPr>
          <p:nvPr/>
        </p:nvCxnSpPr>
        <p:spPr>
          <a:xfrm>
            <a:off x="2228070" y="3032912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02693F-864F-CC41-9451-B2A9D1476064}"/>
              </a:ext>
            </a:extLst>
          </p:cNvPr>
          <p:cNvCxnSpPr>
            <a:cxnSpLocks/>
          </p:cNvCxnSpPr>
          <p:nvPr/>
        </p:nvCxnSpPr>
        <p:spPr>
          <a:xfrm>
            <a:off x="2228070" y="3786729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DF6307-AEFF-0F4B-A8EF-F640CAF85641}"/>
              </a:ext>
            </a:extLst>
          </p:cNvPr>
          <p:cNvCxnSpPr>
            <a:cxnSpLocks/>
          </p:cNvCxnSpPr>
          <p:nvPr/>
        </p:nvCxnSpPr>
        <p:spPr>
          <a:xfrm>
            <a:off x="2206764" y="4530351"/>
            <a:ext cx="4368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876D4B-1704-CF46-8CE6-D25C160E252E}"/>
              </a:ext>
            </a:extLst>
          </p:cNvPr>
          <p:cNvSpPr txBox="1"/>
          <p:nvPr/>
        </p:nvSpPr>
        <p:spPr>
          <a:xfrm>
            <a:off x="1069878" y="2863635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13BDE5-7BA8-E14E-AD5B-BCC3B336C3E4}"/>
              </a:ext>
            </a:extLst>
          </p:cNvPr>
          <p:cNvSpPr txBox="1"/>
          <p:nvPr/>
        </p:nvSpPr>
        <p:spPr>
          <a:xfrm>
            <a:off x="1094974" y="361745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DB86F8-8C31-2542-875F-1804253D877B}"/>
              </a:ext>
            </a:extLst>
          </p:cNvPr>
          <p:cNvSpPr txBox="1"/>
          <p:nvPr/>
        </p:nvSpPr>
        <p:spPr>
          <a:xfrm>
            <a:off x="749818" y="4361074"/>
            <a:ext cx="104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Déformée</a:t>
            </a:r>
          </a:p>
        </p:txBody>
      </p:sp>
    </p:spTree>
    <p:extLst>
      <p:ext uri="{BB962C8B-B14F-4D97-AF65-F5344CB8AC3E}">
        <p14:creationId xmlns:p14="http://schemas.microsoft.com/office/powerpoint/2010/main" val="376223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E4CF69-15C6-7040-813B-BF1E1DBA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(brouillon)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F75EB-0A37-9D43-8456-AED116E49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451EF-8928-DD41-8060-20FC62FA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71EB5-CA19-0142-B799-DAF447DA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76E886-E9AB-354A-8332-86AF5141272F}"/>
              </a:ext>
            </a:extLst>
          </p:cNvPr>
          <p:cNvCxnSpPr>
            <a:cxnSpLocks/>
          </p:cNvCxnSpPr>
          <p:nvPr/>
        </p:nvCxnSpPr>
        <p:spPr>
          <a:xfrm>
            <a:off x="3813200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3574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DB5A3-0EA7-FA47-BEB9-4551BCD74DA4}"/>
              </a:ext>
            </a:extLst>
          </p:cNvPr>
          <p:cNvGrpSpPr/>
          <p:nvPr/>
        </p:nvGrpSpPr>
        <p:grpSpPr>
          <a:xfrm>
            <a:off x="2155283" y="1162367"/>
            <a:ext cx="4514990" cy="1409383"/>
            <a:chOff x="1790560" y="1343943"/>
            <a:chExt cx="5445736" cy="169992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9CC562-8FED-CD47-85E6-FA69E82FAA9F}"/>
                </a:ext>
              </a:extLst>
            </p:cNvPr>
            <p:cNvSpPr txBox="1"/>
            <p:nvPr/>
          </p:nvSpPr>
          <p:spPr>
            <a:xfrm>
              <a:off x="3926201" y="1343943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81C166-8814-F94D-B09C-88C3FFAB5668}"/>
                </a:ext>
              </a:extLst>
            </p:cNvPr>
            <p:cNvCxnSpPr/>
            <p:nvPr/>
          </p:nvCxnSpPr>
          <p:spPr>
            <a:xfrm>
              <a:off x="3800684" y="1496412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906172" y="1005840"/>
            <a:ext cx="5057336" cy="14185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3574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9F26464-F963-3D45-A1AA-E0818E49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3: Poutre cantilever avec une charge distribuée et une charge concentrée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7E917-C5E8-F043-A8BA-8AD9CD7C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C744F-E9A1-E64C-8E75-B8DB954A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E165-383A-C241-8A8C-57977CA2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4DB5A3-0EA7-FA47-BEB9-4551BCD74DA4}"/>
              </a:ext>
            </a:extLst>
          </p:cNvPr>
          <p:cNvGrpSpPr/>
          <p:nvPr/>
        </p:nvGrpSpPr>
        <p:grpSpPr>
          <a:xfrm>
            <a:off x="2155283" y="1330420"/>
            <a:ext cx="4514990" cy="1241329"/>
            <a:chOff x="1790560" y="1546640"/>
            <a:chExt cx="5445736" cy="149722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Isosceles Triangle 19">
              <a:extLst>
                <a:ext uri="{FF2B5EF4-FFF2-40B4-BE49-F238E27FC236}">
                  <a16:creationId xmlns:a16="http://schemas.microsoft.com/office/drawing/2014/main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Isosceles Triangle 36">
              <a:extLst>
                <a:ext uri="{FF2B5EF4-FFF2-40B4-BE49-F238E27FC236}">
                  <a16:creationId xmlns:a16="http://schemas.microsoft.com/office/drawing/2014/main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C8D48E-265E-8341-9CFC-10C081483F2F}"/>
              </a:ext>
            </a:extLst>
          </p:cNvPr>
          <p:cNvCxnSpPr>
            <a:cxnSpLocks/>
          </p:cNvCxnSpPr>
          <p:nvPr/>
        </p:nvCxnSpPr>
        <p:spPr>
          <a:xfrm>
            <a:off x="2228070" y="3032912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02693F-864F-CC41-9451-B2A9D1476064}"/>
              </a:ext>
            </a:extLst>
          </p:cNvPr>
          <p:cNvCxnSpPr>
            <a:cxnSpLocks/>
          </p:cNvCxnSpPr>
          <p:nvPr/>
        </p:nvCxnSpPr>
        <p:spPr>
          <a:xfrm>
            <a:off x="2228070" y="3786729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DF6307-AEFF-0F4B-A8EF-F640CAF85641}"/>
              </a:ext>
            </a:extLst>
          </p:cNvPr>
          <p:cNvCxnSpPr>
            <a:cxnSpLocks/>
          </p:cNvCxnSpPr>
          <p:nvPr/>
        </p:nvCxnSpPr>
        <p:spPr>
          <a:xfrm>
            <a:off x="2206764" y="4530351"/>
            <a:ext cx="4368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876D4B-1704-CF46-8CE6-D25C160E252E}"/>
              </a:ext>
            </a:extLst>
          </p:cNvPr>
          <p:cNvSpPr txBox="1"/>
          <p:nvPr/>
        </p:nvSpPr>
        <p:spPr>
          <a:xfrm>
            <a:off x="1069878" y="2863635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13BDE5-7BA8-E14E-AD5B-BCC3B336C3E4}"/>
              </a:ext>
            </a:extLst>
          </p:cNvPr>
          <p:cNvSpPr txBox="1"/>
          <p:nvPr/>
        </p:nvSpPr>
        <p:spPr>
          <a:xfrm>
            <a:off x="1094974" y="361745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DB86F8-8C31-2542-875F-1804253D877B}"/>
              </a:ext>
            </a:extLst>
          </p:cNvPr>
          <p:cNvSpPr txBox="1"/>
          <p:nvPr/>
        </p:nvSpPr>
        <p:spPr>
          <a:xfrm>
            <a:off x="749818" y="4361074"/>
            <a:ext cx="104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Déformée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D32BAD-E612-8A47-BB9F-6F28041EA0A6}"/>
              </a:ext>
            </a:extLst>
          </p:cNvPr>
          <p:cNvGrpSpPr/>
          <p:nvPr/>
        </p:nvGrpSpPr>
        <p:grpSpPr>
          <a:xfrm>
            <a:off x="3318144" y="1081233"/>
            <a:ext cx="3659774" cy="578931"/>
            <a:chOff x="3275856" y="1313052"/>
            <a:chExt cx="4314258" cy="68246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16DB58-7F57-FA4B-A725-F0573BBEEFBD}"/>
                </a:ext>
              </a:extLst>
            </p:cNvPr>
            <p:cNvSpPr txBox="1"/>
            <p:nvPr/>
          </p:nvSpPr>
          <p:spPr>
            <a:xfrm>
              <a:off x="3419872" y="1313052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q=P / L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2BBBCB2-88E1-3143-9137-5C7586D6FF9D}"/>
                </a:ext>
              </a:extLst>
            </p:cNvPr>
            <p:cNvCxnSpPr/>
            <p:nvPr/>
          </p:nvCxnSpPr>
          <p:spPr>
            <a:xfrm>
              <a:off x="3275856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2407901-3CD9-9A4D-A845-4982F799EE80}"/>
                </a:ext>
              </a:extLst>
            </p:cNvPr>
            <p:cNvCxnSpPr/>
            <p:nvPr/>
          </p:nvCxnSpPr>
          <p:spPr>
            <a:xfrm>
              <a:off x="3419872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3B7613B-5488-7D4E-BBEA-6A030BE3B95D}"/>
                </a:ext>
              </a:extLst>
            </p:cNvPr>
            <p:cNvCxnSpPr/>
            <p:nvPr/>
          </p:nvCxnSpPr>
          <p:spPr>
            <a:xfrm>
              <a:off x="3563888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92035A7-199F-F249-99A4-AD0EDB5B8147}"/>
                </a:ext>
              </a:extLst>
            </p:cNvPr>
            <p:cNvCxnSpPr/>
            <p:nvPr/>
          </p:nvCxnSpPr>
          <p:spPr>
            <a:xfrm>
              <a:off x="3707904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0A01A1D-B0B6-6C49-B33D-E408D19F6577}"/>
                </a:ext>
              </a:extLst>
            </p:cNvPr>
            <p:cNvCxnSpPr/>
            <p:nvPr/>
          </p:nvCxnSpPr>
          <p:spPr>
            <a:xfrm>
              <a:off x="3851920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D0F1992-64D3-6648-AFB8-CDE89346D4FB}"/>
                </a:ext>
              </a:extLst>
            </p:cNvPr>
            <p:cNvCxnSpPr/>
            <p:nvPr/>
          </p:nvCxnSpPr>
          <p:spPr>
            <a:xfrm>
              <a:off x="3995936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9576DD4-6BC5-4E48-B887-53F637B0CD42}"/>
                </a:ext>
              </a:extLst>
            </p:cNvPr>
            <p:cNvCxnSpPr/>
            <p:nvPr/>
          </p:nvCxnSpPr>
          <p:spPr>
            <a:xfrm>
              <a:off x="4139952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610FEC8-2BE7-0B44-8CD9-F8A18DCC51E8}"/>
                </a:ext>
              </a:extLst>
            </p:cNvPr>
            <p:cNvCxnSpPr/>
            <p:nvPr/>
          </p:nvCxnSpPr>
          <p:spPr>
            <a:xfrm>
              <a:off x="4283968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FE0A702-7B9B-DE43-BBC1-97A618E54D7E}"/>
                </a:ext>
              </a:extLst>
            </p:cNvPr>
            <p:cNvCxnSpPr/>
            <p:nvPr/>
          </p:nvCxnSpPr>
          <p:spPr>
            <a:xfrm>
              <a:off x="4442343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7A3E97E-04E9-8F4E-82D4-BE196C82A060}"/>
                </a:ext>
              </a:extLst>
            </p:cNvPr>
            <p:cNvCxnSpPr/>
            <p:nvPr/>
          </p:nvCxnSpPr>
          <p:spPr>
            <a:xfrm>
              <a:off x="7115831" y="1503656"/>
              <a:ext cx="0" cy="470568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5F3C3F1-32ED-A74C-9A19-22232602E8BA}"/>
                </a:ext>
              </a:extLst>
            </p:cNvPr>
            <p:cNvSpPr txBox="1"/>
            <p:nvPr/>
          </p:nvSpPr>
          <p:spPr>
            <a:xfrm>
              <a:off x="7084847" y="151873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P/2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46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7C24B0-D20E-C045-BED4-41C8033B4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4CF69-15C6-7040-813B-BF1E1DBA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3 (brouillon)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F75EB-0A37-9D43-8456-AED116E49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451EF-8928-DD41-8060-20FC62FA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71EB5-CA19-0142-B799-DAF447DA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4DB5A3-0EA7-FA47-BEB9-4551BCD74DA4}"/>
              </a:ext>
            </a:extLst>
          </p:cNvPr>
          <p:cNvGrpSpPr/>
          <p:nvPr/>
        </p:nvGrpSpPr>
        <p:grpSpPr>
          <a:xfrm>
            <a:off x="2155283" y="1330420"/>
            <a:ext cx="4514990" cy="1241329"/>
            <a:chOff x="1790560" y="1546640"/>
            <a:chExt cx="5445736" cy="149722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Isosceles Triangle 19">
              <a:extLst>
                <a:ext uri="{FF2B5EF4-FFF2-40B4-BE49-F238E27FC236}">
                  <a16:creationId xmlns:a16="http://schemas.microsoft.com/office/drawing/2014/main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Isosceles Triangle 36">
              <a:extLst>
                <a:ext uri="{FF2B5EF4-FFF2-40B4-BE49-F238E27FC236}">
                  <a16:creationId xmlns:a16="http://schemas.microsoft.com/office/drawing/2014/main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C8D48E-265E-8341-9CFC-10C081483F2F}"/>
              </a:ext>
            </a:extLst>
          </p:cNvPr>
          <p:cNvCxnSpPr>
            <a:cxnSpLocks/>
          </p:cNvCxnSpPr>
          <p:nvPr/>
        </p:nvCxnSpPr>
        <p:spPr>
          <a:xfrm>
            <a:off x="2228070" y="3032912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906172" y="1005840"/>
            <a:ext cx="5057336" cy="14185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4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3574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9F26464-F963-3D45-A1AA-E0818E49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4: Poutre cantilever avec deux moments concentrés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7E917-C5E8-F043-A8BA-8AD9CD7C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C744F-E9A1-E64C-8E75-B8DB954A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E165-383A-C241-8A8C-57977CA2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4DB5A3-0EA7-FA47-BEB9-4551BCD74DA4}"/>
              </a:ext>
            </a:extLst>
          </p:cNvPr>
          <p:cNvGrpSpPr/>
          <p:nvPr/>
        </p:nvGrpSpPr>
        <p:grpSpPr>
          <a:xfrm>
            <a:off x="2155283" y="1330420"/>
            <a:ext cx="4514990" cy="1241329"/>
            <a:chOff x="1790560" y="1546640"/>
            <a:chExt cx="5445736" cy="149722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Isosceles Triangle 19">
              <a:extLst>
                <a:ext uri="{FF2B5EF4-FFF2-40B4-BE49-F238E27FC236}">
                  <a16:creationId xmlns:a16="http://schemas.microsoft.com/office/drawing/2014/main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Isosceles Triangle 36">
              <a:extLst>
                <a:ext uri="{FF2B5EF4-FFF2-40B4-BE49-F238E27FC236}">
                  <a16:creationId xmlns:a16="http://schemas.microsoft.com/office/drawing/2014/main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C8D48E-265E-8341-9CFC-10C081483F2F}"/>
              </a:ext>
            </a:extLst>
          </p:cNvPr>
          <p:cNvCxnSpPr>
            <a:cxnSpLocks/>
          </p:cNvCxnSpPr>
          <p:nvPr/>
        </p:nvCxnSpPr>
        <p:spPr>
          <a:xfrm>
            <a:off x="2228070" y="3032912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02693F-864F-CC41-9451-B2A9D1476064}"/>
              </a:ext>
            </a:extLst>
          </p:cNvPr>
          <p:cNvCxnSpPr>
            <a:cxnSpLocks/>
          </p:cNvCxnSpPr>
          <p:nvPr/>
        </p:nvCxnSpPr>
        <p:spPr>
          <a:xfrm>
            <a:off x="2228070" y="3786729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3DF6307-AEFF-0F4B-A8EF-F640CAF85641}"/>
              </a:ext>
            </a:extLst>
          </p:cNvPr>
          <p:cNvCxnSpPr>
            <a:cxnSpLocks/>
          </p:cNvCxnSpPr>
          <p:nvPr/>
        </p:nvCxnSpPr>
        <p:spPr>
          <a:xfrm>
            <a:off x="2206764" y="4530351"/>
            <a:ext cx="4368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876D4B-1704-CF46-8CE6-D25C160E252E}"/>
              </a:ext>
            </a:extLst>
          </p:cNvPr>
          <p:cNvSpPr txBox="1"/>
          <p:nvPr/>
        </p:nvSpPr>
        <p:spPr>
          <a:xfrm>
            <a:off x="1069878" y="2863635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13BDE5-7BA8-E14E-AD5B-BCC3B336C3E4}"/>
              </a:ext>
            </a:extLst>
          </p:cNvPr>
          <p:cNvSpPr txBox="1"/>
          <p:nvPr/>
        </p:nvSpPr>
        <p:spPr>
          <a:xfrm>
            <a:off x="1094974" y="361745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DB86F8-8C31-2542-875F-1804253D877B}"/>
              </a:ext>
            </a:extLst>
          </p:cNvPr>
          <p:cNvSpPr txBox="1"/>
          <p:nvPr/>
        </p:nvSpPr>
        <p:spPr>
          <a:xfrm>
            <a:off x="749818" y="4361074"/>
            <a:ext cx="104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Déformée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2ACADA-B4D1-F84A-BD52-F87B3BA30B00}"/>
              </a:ext>
            </a:extLst>
          </p:cNvPr>
          <p:cNvGrpSpPr/>
          <p:nvPr/>
        </p:nvGrpSpPr>
        <p:grpSpPr>
          <a:xfrm>
            <a:off x="3674426" y="1308812"/>
            <a:ext cx="2491273" cy="533242"/>
            <a:chOff x="3552801" y="1491249"/>
            <a:chExt cx="3084717" cy="66026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CA2DB5E-E725-FD4B-B352-B5158CB1C7C3}"/>
                </a:ext>
              </a:extLst>
            </p:cNvPr>
            <p:cNvSpPr txBox="1"/>
            <p:nvPr/>
          </p:nvSpPr>
          <p:spPr>
            <a:xfrm>
              <a:off x="3552801" y="1494534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ADEE67A-81AC-1A44-96CE-FCB8694459BD}"/>
                </a:ext>
              </a:extLst>
            </p:cNvPr>
            <p:cNvSpPr/>
            <p:nvPr/>
          </p:nvSpPr>
          <p:spPr>
            <a:xfrm>
              <a:off x="3637783" y="1859752"/>
              <a:ext cx="232711" cy="291762"/>
            </a:xfrm>
            <a:custGeom>
              <a:avLst/>
              <a:gdLst>
                <a:gd name="connsiteX0" fmla="*/ 232711 w 232711"/>
                <a:gd name="connsiteY0" fmla="*/ 48142 h 291762"/>
                <a:gd name="connsiteX1" fmla="*/ 131771 w 232711"/>
                <a:gd name="connsiteY1" fmla="*/ 640 h 291762"/>
                <a:gd name="connsiteX2" fmla="*/ 18955 w 232711"/>
                <a:gd name="connsiteY2" fmla="*/ 30329 h 291762"/>
                <a:gd name="connsiteX3" fmla="*/ 1142 w 232711"/>
                <a:gd name="connsiteY3" fmla="*/ 155020 h 291762"/>
                <a:gd name="connsiteX4" fmla="*/ 30831 w 232711"/>
                <a:gd name="connsiteY4" fmla="*/ 255960 h 291762"/>
                <a:gd name="connsiteX5" fmla="*/ 131771 w 232711"/>
                <a:gd name="connsiteY5" fmla="*/ 291586 h 291762"/>
                <a:gd name="connsiteX6" fmla="*/ 214898 w 232711"/>
                <a:gd name="connsiteY6" fmla="*/ 244084 h 291762"/>
                <a:gd name="connsiteX7" fmla="*/ 214898 w 232711"/>
                <a:gd name="connsiteY7" fmla="*/ 244084 h 29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711" h="291762">
                  <a:moveTo>
                    <a:pt x="232711" y="48142"/>
                  </a:moveTo>
                  <a:cubicBezTo>
                    <a:pt x="200054" y="25875"/>
                    <a:pt x="167397" y="3609"/>
                    <a:pt x="131771" y="640"/>
                  </a:cubicBezTo>
                  <a:cubicBezTo>
                    <a:pt x="96145" y="-2329"/>
                    <a:pt x="40726" y="4599"/>
                    <a:pt x="18955" y="30329"/>
                  </a:cubicBezTo>
                  <a:cubicBezTo>
                    <a:pt x="-2816" y="56059"/>
                    <a:pt x="-837" y="117415"/>
                    <a:pt x="1142" y="155020"/>
                  </a:cubicBezTo>
                  <a:cubicBezTo>
                    <a:pt x="3121" y="192625"/>
                    <a:pt x="9060" y="233199"/>
                    <a:pt x="30831" y="255960"/>
                  </a:cubicBezTo>
                  <a:cubicBezTo>
                    <a:pt x="52602" y="278721"/>
                    <a:pt x="101093" y="293565"/>
                    <a:pt x="131771" y="291586"/>
                  </a:cubicBezTo>
                  <a:cubicBezTo>
                    <a:pt x="162449" y="289607"/>
                    <a:pt x="214898" y="244084"/>
                    <a:pt x="214898" y="244084"/>
                  </a:cubicBezTo>
                  <a:lnTo>
                    <a:pt x="214898" y="244084"/>
                  </a:lnTo>
                </a:path>
              </a:pathLst>
            </a:custGeom>
            <a:noFill/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4C2BFCE-5D1F-EE48-A27C-99B4F273292B}"/>
                </a:ext>
              </a:extLst>
            </p:cNvPr>
            <p:cNvSpPr txBox="1"/>
            <p:nvPr/>
          </p:nvSpPr>
          <p:spPr>
            <a:xfrm>
              <a:off x="6234844" y="1491249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4D17096-1F74-4B42-9EE5-B152F7A991CA}"/>
                </a:ext>
              </a:extLst>
            </p:cNvPr>
            <p:cNvSpPr/>
            <p:nvPr/>
          </p:nvSpPr>
          <p:spPr>
            <a:xfrm>
              <a:off x="6319826" y="1856467"/>
              <a:ext cx="232711" cy="291762"/>
            </a:xfrm>
            <a:custGeom>
              <a:avLst/>
              <a:gdLst>
                <a:gd name="connsiteX0" fmla="*/ 232711 w 232711"/>
                <a:gd name="connsiteY0" fmla="*/ 48142 h 291762"/>
                <a:gd name="connsiteX1" fmla="*/ 131771 w 232711"/>
                <a:gd name="connsiteY1" fmla="*/ 640 h 291762"/>
                <a:gd name="connsiteX2" fmla="*/ 18955 w 232711"/>
                <a:gd name="connsiteY2" fmla="*/ 30329 h 291762"/>
                <a:gd name="connsiteX3" fmla="*/ 1142 w 232711"/>
                <a:gd name="connsiteY3" fmla="*/ 155020 h 291762"/>
                <a:gd name="connsiteX4" fmla="*/ 30831 w 232711"/>
                <a:gd name="connsiteY4" fmla="*/ 255960 h 291762"/>
                <a:gd name="connsiteX5" fmla="*/ 131771 w 232711"/>
                <a:gd name="connsiteY5" fmla="*/ 291586 h 291762"/>
                <a:gd name="connsiteX6" fmla="*/ 214898 w 232711"/>
                <a:gd name="connsiteY6" fmla="*/ 244084 h 291762"/>
                <a:gd name="connsiteX7" fmla="*/ 214898 w 232711"/>
                <a:gd name="connsiteY7" fmla="*/ 244084 h 29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711" h="291762">
                  <a:moveTo>
                    <a:pt x="232711" y="48142"/>
                  </a:moveTo>
                  <a:cubicBezTo>
                    <a:pt x="200054" y="25875"/>
                    <a:pt x="167397" y="3609"/>
                    <a:pt x="131771" y="640"/>
                  </a:cubicBezTo>
                  <a:cubicBezTo>
                    <a:pt x="96145" y="-2329"/>
                    <a:pt x="40726" y="4599"/>
                    <a:pt x="18955" y="30329"/>
                  </a:cubicBezTo>
                  <a:cubicBezTo>
                    <a:pt x="-2816" y="56059"/>
                    <a:pt x="-837" y="117415"/>
                    <a:pt x="1142" y="155020"/>
                  </a:cubicBezTo>
                  <a:cubicBezTo>
                    <a:pt x="3121" y="192625"/>
                    <a:pt x="9060" y="233199"/>
                    <a:pt x="30831" y="255960"/>
                  </a:cubicBezTo>
                  <a:cubicBezTo>
                    <a:pt x="52602" y="278721"/>
                    <a:pt x="101093" y="293565"/>
                    <a:pt x="131771" y="291586"/>
                  </a:cubicBezTo>
                  <a:cubicBezTo>
                    <a:pt x="162449" y="289607"/>
                    <a:pt x="214898" y="244084"/>
                    <a:pt x="214898" y="244084"/>
                  </a:cubicBezTo>
                  <a:lnTo>
                    <a:pt x="214898" y="244084"/>
                  </a:lnTo>
                </a:path>
              </a:pathLst>
            </a:custGeom>
            <a:noFill/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3BBEFC9-2974-AA4E-BC41-D0DC741434A1}"/>
              </a:ext>
            </a:extLst>
          </p:cNvPr>
          <p:cNvCxnSpPr>
            <a:cxnSpLocks/>
          </p:cNvCxnSpPr>
          <p:nvPr/>
        </p:nvCxnSpPr>
        <p:spPr>
          <a:xfrm>
            <a:off x="3829528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7C24B0-D20E-C045-BED4-41C8033B4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4CF69-15C6-7040-813B-BF1E1DBA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4 (brouillon)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F75EB-0A37-9D43-8456-AED116E49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451EF-8928-DD41-8060-20FC62FA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71EB5-CA19-0142-B799-DAF447DA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3574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4DB5A3-0EA7-FA47-BEB9-4551BCD74DA4}"/>
              </a:ext>
            </a:extLst>
          </p:cNvPr>
          <p:cNvGrpSpPr/>
          <p:nvPr/>
        </p:nvGrpSpPr>
        <p:grpSpPr>
          <a:xfrm>
            <a:off x="2155283" y="1330420"/>
            <a:ext cx="4514990" cy="1241329"/>
            <a:chOff x="1790560" y="1546640"/>
            <a:chExt cx="5445736" cy="149722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Isosceles Triangle 19">
              <a:extLst>
                <a:ext uri="{FF2B5EF4-FFF2-40B4-BE49-F238E27FC236}">
                  <a16:creationId xmlns:a16="http://schemas.microsoft.com/office/drawing/2014/main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Isosceles Triangle 36">
              <a:extLst>
                <a:ext uri="{FF2B5EF4-FFF2-40B4-BE49-F238E27FC236}">
                  <a16:creationId xmlns:a16="http://schemas.microsoft.com/office/drawing/2014/main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3BBEFC9-2974-AA4E-BC41-D0DC741434A1}"/>
              </a:ext>
            </a:extLst>
          </p:cNvPr>
          <p:cNvCxnSpPr>
            <a:cxnSpLocks/>
          </p:cNvCxnSpPr>
          <p:nvPr/>
        </p:nvCxnSpPr>
        <p:spPr>
          <a:xfrm>
            <a:off x="3829528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906172" y="1005840"/>
            <a:ext cx="5057336" cy="14185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2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0F2604-9B51-7544-BF0C-BF282D5A2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12876"/>
                <a:ext cx="7726363" cy="40360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  <a:spcBef>
                    <a:spcPts val="600"/>
                  </a:spcBef>
                </a:pPr>
                <a:r>
                  <a:rPr lang="fr-CH" dirty="0"/>
                  <a:t>Respecter les appuis</a:t>
                </a:r>
              </a:p>
              <a:p>
                <a:pPr>
                  <a:lnSpc>
                    <a:spcPct val="160000"/>
                  </a:lnSpc>
                  <a:spcBef>
                    <a:spcPts val="600"/>
                  </a:spcBef>
                </a:pPr>
                <a:r>
                  <a:rPr lang="fr-CH" dirty="0"/>
                  <a:t>Nœuds rigide </a:t>
                </a:r>
                <a:r>
                  <a:rPr lang="fr-CH" dirty="0">
                    <a:sym typeface="Wingdings" pitchFamily="2" charset="2"/>
                  </a:rPr>
                  <a:t>→ l’angle du nœud est conservé</a:t>
                </a:r>
              </a:p>
              <a:p>
                <a:pPr>
                  <a:lnSpc>
                    <a:spcPct val="160000"/>
                  </a:lnSpc>
                  <a:spcBef>
                    <a:spcPts val="600"/>
                  </a:spcBef>
                </a:pPr>
                <a:r>
                  <a:rPr lang="fr-CH" dirty="0">
                    <a:sym typeface="Wingdings" pitchFamily="2" charset="2"/>
                  </a:rPr>
                  <a:t>Articulations → les angles ne sont pas conservés</a:t>
                </a:r>
                <a:endParaRPr lang="fr-CH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fr-CH" dirty="0"/>
                  <a:t>Point d’inflexion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H" dirty="0"/>
                  <a:t> (la courbure change de sens) </a:t>
                </a:r>
                <a:r>
                  <a:rPr lang="fr-CH" dirty="0">
                    <a:sym typeface="Wingdings" pitchFamily="2" charset="2"/>
                  </a:rPr>
                  <a:t>→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  <m: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𝑥</m:t>
                    </m:r>
                    <m: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)=0 </m:t>
                    </m:r>
                  </m:oMath>
                </a14:m>
                <a:endParaRPr lang="fr-CH" dirty="0"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fr-CH" dirty="0">
                    <a:sym typeface="Wingdings" pitchFamily="2" charset="2"/>
                  </a:rPr>
                  <a:t>La portée d’une poutre fléchie ne change pas 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fr-CH" dirty="0">
                    <a:sym typeface="Wingdings" pitchFamily="2" charset="2"/>
                  </a:rPr>
                  <a:t>théorème des petits déplacements: si la courbure est faible,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cos</m:t>
                    </m:r>
                    <m: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⁡(</m:t>
                    </m:r>
                    <m:r>
                      <a:rPr lang="fr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𝛼</m:t>
                    </m:r>
                    <m:r>
                      <a:rPr lang="fr-CH" i="1" dirty="0">
                        <a:latin typeface="Cambria Math" panose="02040503050406030204" pitchFamily="18" charset="0"/>
                        <a:sym typeface="Wingdings" pitchFamily="2" charset="2"/>
                      </a:rPr>
                      <m:t>) </m:t>
                    </m:r>
                    <m:r>
                      <a:rPr lang="fr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~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 dirty="0"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</m:oMath>
                </a14:m>
                <a:endParaRPr lang="fr-CH" dirty="0">
                  <a:sym typeface="Wingdings" pitchFamily="2" charset="2"/>
                </a:endParaRPr>
              </a:p>
              <a:p>
                <a:pPr>
                  <a:lnSpc>
                    <a:spcPct val="160000"/>
                  </a:lnSpc>
                  <a:spcBef>
                    <a:spcPts val="600"/>
                  </a:spcBef>
                </a:pPr>
                <a:r>
                  <a:rPr lang="fr-CH" dirty="0">
                    <a:sym typeface="Wingdings" pitchFamily="2" charset="2"/>
                  </a:rPr>
                  <a:t>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lang="fr-CH" dirty="0">
                    <a:sym typeface="Wingdings" pitchFamily="2" charset="2"/>
                  </a:rPr>
                  <a:t> sur un tronçon de la poutre, l’élément reste droit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0F2604-9B51-7544-BF0C-BF282D5A2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12876"/>
                <a:ext cx="7726363" cy="40360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1848EEE-26DD-954D-8216-BCA6E677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Règles pour esquisser la déformée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304F6-9C00-8540-94B4-438076EB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B23A5-BFD1-AF47-BC56-FB6B35FC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9F9DA-86DF-184E-B723-AE0BD097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68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1B8DCB-307E-574F-890F-2CD63389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309E5-0F82-AD4C-B428-78A189DB9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9323D-D8E7-624C-B719-A9CBA9F1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278F9B-44A9-D443-A098-15BB752C7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Esquisser les déformées des poutres suivantes avec porte-à-faux</a:t>
            </a:r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9C439-99E7-FB46-9EEB-808AC5339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84" y="1883950"/>
            <a:ext cx="6173344" cy="28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1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9: </a:t>
            </a:r>
            <a:r>
              <a:rPr lang="fr-CH" dirty="0"/>
              <a:t>Poutres à plan moyen 9.5, 9.6, 9.2.2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Quelle est la procédure de dimensionnement d’un élément structural</a:t>
            </a:r>
          </a:p>
          <a:p>
            <a:r>
              <a:rPr lang="fr-FR" dirty="0"/>
              <a:t>Comment dessiner qualitativement la déformée d’une structure en poutre</a:t>
            </a:r>
          </a:p>
          <a:p>
            <a:r>
              <a:rPr lang="fr-FR" dirty="0"/>
              <a:t>La définition d’une poutre cantilever</a:t>
            </a:r>
          </a:p>
          <a:p>
            <a:r>
              <a:rPr lang="fr-FR" dirty="0"/>
              <a:t>Comment dessiner les diagrammes des efforts intérieurs et la déformée d’une poutre cantilever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8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1FD09-E521-F442-B339-B7EF223A3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Nombre d’équations indépendantes par élément isolé (cas 2D):</a:t>
            </a:r>
          </a:p>
          <a:p>
            <a:pPr lvl="1"/>
            <a:r>
              <a:rPr lang="fr-CH" dirty="0"/>
              <a:t>Poutre (ou solide 2D): 3</a:t>
            </a:r>
          </a:p>
          <a:p>
            <a:pPr lvl="1"/>
            <a:r>
              <a:rPr lang="fr-CH" dirty="0"/>
              <a:t>Barre: 1</a:t>
            </a:r>
          </a:p>
          <a:p>
            <a:pPr lvl="1"/>
            <a:r>
              <a:rPr lang="fr-CH" dirty="0"/>
              <a:t>Nœud: 2</a:t>
            </a:r>
          </a:p>
          <a:p>
            <a:pPr lvl="1"/>
            <a:endParaRPr lang="fr-CH" dirty="0"/>
          </a:p>
          <a:p>
            <a:r>
              <a:rPr lang="fr-CH" dirty="0"/>
              <a:t>Conditions d’</a:t>
            </a:r>
            <a:r>
              <a:rPr lang="fr-CH" dirty="0" err="1"/>
              <a:t>isostaticité</a:t>
            </a:r>
            <a:r>
              <a:rPr lang="fr-CH" dirty="0"/>
              <a:t>:</a:t>
            </a:r>
          </a:p>
          <a:p>
            <a:pPr lvl="1"/>
            <a:r>
              <a:rPr lang="fr-CH" dirty="0"/>
              <a:t>Nombre d’inconnues = Nombre d’équations</a:t>
            </a:r>
          </a:p>
          <a:p>
            <a:pPr lvl="1"/>
            <a:r>
              <a:rPr lang="fr-CH" dirty="0"/>
              <a:t>La structure est stable/ne forme pas un mécanisme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CFA37D1-7598-7547-A9C6-6995D2C0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br>
              <a:rPr lang="fr-CH" dirty="0"/>
            </a:br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560D6-6648-8E4A-9BB6-C6635B83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62526-7AB7-5F4F-9BCE-575C26BB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20C75-53A3-5844-9750-549E2CF7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229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916F07-86F5-2043-B839-BA19BAB5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</a:t>
            </a:r>
            <a:r>
              <a:rPr lang="fr-FR" dirty="0" err="1"/>
              <a:t>Isostaticité</a:t>
            </a:r>
            <a:r>
              <a:rPr lang="fr-FR" dirty="0"/>
              <a:t> des structures composées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1FE1E-6050-0B4C-A6E4-9F09CD78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C8EB1-3DAF-0B49-9571-DA63AE8C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CB617-FE3D-714C-B6B3-E8F45141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C069F-B6E9-D540-A658-F5065ABDC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r="40029"/>
          <a:stretch/>
        </p:blipFill>
        <p:spPr>
          <a:xfrm>
            <a:off x="1217352" y="1563688"/>
            <a:ext cx="2090493" cy="27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916F07-86F5-2043-B839-BA19BAB5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</a:t>
            </a:r>
            <a:r>
              <a:rPr lang="fr-FR" dirty="0" err="1"/>
              <a:t>Isostaticité</a:t>
            </a:r>
            <a:r>
              <a:rPr lang="fr-FR" dirty="0"/>
              <a:t> des structures composées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1FE1E-6050-0B4C-A6E4-9F09CD78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C8EB1-3DAF-0B49-9571-DA63AE8C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CB617-FE3D-714C-B6B3-E8F45141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C069F-B6E9-D540-A658-F5065ABDC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r="40029"/>
          <a:stretch/>
        </p:blipFill>
        <p:spPr>
          <a:xfrm>
            <a:off x="1217352" y="1563688"/>
            <a:ext cx="2090493" cy="27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CD72B9-D4AF-F144-8578-97C165EE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2: </a:t>
            </a:r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1C43D-EFB6-FE44-92B7-87D07585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F9299-85B3-4143-9C0A-7C4A7555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921B-96D7-9442-92EB-B6D03D43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DFEC9-8E16-3341-88A9-DD1A3B16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3" r="64928" b="28752"/>
          <a:stretch/>
        </p:blipFill>
        <p:spPr>
          <a:xfrm>
            <a:off x="1397194" y="1563688"/>
            <a:ext cx="3834564" cy="14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374003"/>
          </a:xfrm>
        </p:spPr>
        <p:txBody>
          <a:bodyPr/>
          <a:lstStyle/>
          <a:p>
            <a:r>
              <a:rPr lang="fr-FR" dirty="0"/>
              <a:t>Faux: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3: Structures composées avec poutres en treillis</a:t>
            </a:r>
            <a:br>
              <a:rPr lang="fr-CH" dirty="0"/>
            </a:b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523069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par rapport aux appuis et liaisons (</a:t>
            </a:r>
            <a:r>
              <a:rPr lang="fr-CH" dirty="0" err="1"/>
              <a:t>isostaticité</a:t>
            </a:r>
            <a:r>
              <a:rPr lang="fr-CH" dirty="0"/>
              <a:t> extérieure):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3: Structures composées avec poutres en treillis</a:t>
            </a:r>
            <a:br>
              <a:rPr lang="fr-CH" dirty="0"/>
            </a:b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523069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des poutres en treillis (</a:t>
            </a:r>
            <a:r>
              <a:rPr lang="fr-CH" dirty="0" err="1"/>
              <a:t>isostaticité</a:t>
            </a:r>
            <a:r>
              <a:rPr lang="fr-CH" dirty="0"/>
              <a:t> intérieure):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3: Structures composées avec poutres en treillis</a:t>
            </a:r>
            <a:br>
              <a:rPr lang="fr-CH" dirty="0"/>
            </a:b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155126-F694-E04D-A939-698FF164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19677"/>
            <a:ext cx="7726363" cy="3765007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extérieure </a:t>
            </a:r>
            <a:r>
              <a:rPr lang="fr-CH" dirty="0"/>
              <a:t>= </a:t>
            </a:r>
            <a:r>
              <a:rPr lang="fr-CH" dirty="0" err="1"/>
              <a:t>isostaticité</a:t>
            </a:r>
            <a:r>
              <a:rPr lang="fr-CH" dirty="0"/>
              <a:t> par rapport aux appuis et liaisons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intérieure</a:t>
            </a:r>
            <a:r>
              <a:rPr lang="fr-CH" dirty="0"/>
              <a:t> = </a:t>
            </a:r>
            <a:r>
              <a:rPr lang="fr-CH" dirty="0" err="1"/>
              <a:t>isostaticité</a:t>
            </a:r>
            <a:r>
              <a:rPr lang="fr-CH" dirty="0"/>
              <a:t> par rapport aux poutres et barres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globale</a:t>
            </a:r>
            <a:r>
              <a:rPr lang="fr-CH" dirty="0"/>
              <a:t> = </a:t>
            </a:r>
            <a:r>
              <a:rPr lang="fr-CH" dirty="0" err="1"/>
              <a:t>isostaticité</a:t>
            </a:r>
            <a:r>
              <a:rPr lang="fr-CH" dirty="0"/>
              <a:t> extérieure et intérieure</a:t>
            </a:r>
          </a:p>
          <a:p>
            <a:endParaRPr lang="fr-CH" dirty="0"/>
          </a:p>
          <a:p>
            <a:r>
              <a:rPr lang="fr-CH" dirty="0"/>
              <a:t>Note: Il n’y a pas toujours une seule manière de différentier entre l’</a:t>
            </a:r>
            <a:r>
              <a:rPr lang="fr-CH" dirty="0" err="1"/>
              <a:t>isostaticité</a:t>
            </a:r>
            <a:r>
              <a:rPr lang="fr-CH" dirty="0"/>
              <a:t> intérieure et extérieure. Par contre, l’</a:t>
            </a:r>
            <a:r>
              <a:rPr lang="fr-CH" dirty="0" err="1"/>
              <a:t>isostaticité</a:t>
            </a:r>
            <a:r>
              <a:rPr lang="fr-CH" dirty="0"/>
              <a:t> globale et le degré d’</a:t>
            </a:r>
            <a:r>
              <a:rPr lang="fr-CH" dirty="0" err="1"/>
              <a:t>hyperstaticité</a:t>
            </a:r>
            <a:r>
              <a:rPr lang="fr-CH" dirty="0"/>
              <a:t> global sont sans équivoque</a:t>
            </a:r>
          </a:p>
          <a:p>
            <a:endParaRPr lang="fr-FR" dirty="0"/>
          </a:p>
          <a:p>
            <a:r>
              <a:rPr lang="fr-CH" dirty="0">
                <a:sym typeface="Wingdings" pitchFamily="2" charset="2"/>
              </a:rPr>
              <a:t>C’est l’</a:t>
            </a:r>
            <a:r>
              <a:rPr lang="fr-CH" dirty="0" err="1">
                <a:sym typeface="Wingdings" pitchFamily="2" charset="2"/>
              </a:rPr>
              <a:t>isostaticité</a:t>
            </a:r>
            <a:r>
              <a:rPr lang="fr-CH" dirty="0">
                <a:sym typeface="Wingdings" pitchFamily="2" charset="2"/>
              </a:rPr>
              <a:t> globale qui nous intéresse le plus souvent</a:t>
            </a:r>
          </a:p>
          <a:p>
            <a:r>
              <a:rPr lang="fr-CH" dirty="0">
                <a:sym typeface="Wingdings" pitchFamily="2" charset="2"/>
              </a:rPr>
              <a:t>Si ce n’est pas spécifié, on cherche l’</a:t>
            </a:r>
            <a:r>
              <a:rPr lang="fr-CH" dirty="0" err="1">
                <a:sym typeface="Wingdings" pitchFamily="2" charset="2"/>
              </a:rPr>
              <a:t>isostaticité</a:t>
            </a:r>
            <a:r>
              <a:rPr lang="fr-CH" dirty="0">
                <a:sym typeface="Wingdings" pitchFamily="2" charset="2"/>
              </a:rPr>
              <a:t> globale («Est-ce que la structures est isostatique?»)</a:t>
            </a:r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E408E5B-FCB0-514A-8AED-A9A31630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A102-4404-0A4E-8D9D-EA4A703D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F87A1-AB8F-2D49-BCEC-0F921B3E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9391B-372F-834B-8563-14C8A7F5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829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806F2D-F044-724B-A04F-0974448D29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8304" y="2239505"/>
          <a:ext cx="7726363" cy="2427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76103">
                  <a:extLst>
                    <a:ext uri="{9D8B030D-6E8A-4147-A177-3AD203B41FA5}">
                      <a16:colId xmlns:a16="http://schemas.microsoft.com/office/drawing/2014/main" val="4110003502"/>
                    </a:ext>
                  </a:extLst>
                </a:gridCol>
                <a:gridCol w="2325130">
                  <a:extLst>
                    <a:ext uri="{9D8B030D-6E8A-4147-A177-3AD203B41FA5}">
                      <a16:colId xmlns:a16="http://schemas.microsoft.com/office/drawing/2014/main" val="2915331918"/>
                    </a:ext>
                  </a:extLst>
                </a:gridCol>
                <a:gridCol w="2325130">
                  <a:extLst>
                    <a:ext uri="{9D8B030D-6E8A-4147-A177-3AD203B41FA5}">
                      <a16:colId xmlns:a16="http://schemas.microsoft.com/office/drawing/2014/main" val="2824189463"/>
                    </a:ext>
                  </a:extLst>
                </a:gridCol>
              </a:tblGrid>
              <a:tr h="52694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Barres comptées comme éléments de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Barres comptées comme bielles d’appuis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497862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Extérieurement (appuis)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33218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Intérieurement (poutre)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39254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Globalement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6428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Degré d’</a:t>
                      </a:r>
                      <a:r>
                        <a:rPr lang="fr-FR" i="1" dirty="0" err="1"/>
                        <a:t>hyperstaticité</a:t>
                      </a:r>
                      <a:r>
                        <a:rPr lang="fr-FR" i="1" dirty="0"/>
                        <a:t> (globalement)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50495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BD6E054-B3DE-414D-B8F3-519447CA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(ex. 8.10.1 (i))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451D-4AC8-D54F-95FC-C0C29221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2CBB-C54E-584D-9B77-D849A114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EA15B-2D8E-014D-9599-FDDBBA81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436B0-C069-1E4E-AA74-9A5FE3688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8" t="40866" r="21765" b="18269"/>
          <a:stretch/>
        </p:blipFill>
        <p:spPr>
          <a:xfrm>
            <a:off x="5932747" y="333205"/>
            <a:ext cx="1987934" cy="15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964943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Utilisation des diagrammes NVM pour le dimensionnement des structures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La déformée des structures en poutres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Poutres cantilever - exemples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r>
              <a:rPr lang="fr-FR" dirty="0"/>
              <a:t>[3] </a:t>
            </a:r>
            <a:r>
              <a:rPr lang="fr-FR" dirty="0">
                <a:hlinkClick r:id="rId8"/>
              </a:rPr>
              <a:t>Stuttgarter Fernsehturm</a:t>
            </a:r>
            <a:r>
              <a:rPr lang="fr-FR" dirty="0"/>
              <a:t> © Taxiarchos228, </a:t>
            </a:r>
            <a:r>
              <a:rPr lang="fr-FR" dirty="0">
                <a:hlinkClick r:id="rId9"/>
              </a:rPr>
              <a:t>FAL</a:t>
            </a:r>
            <a:endParaRPr lang="en-GB" dirty="0"/>
          </a:p>
          <a:p>
            <a:r>
              <a:rPr lang="en-GB" dirty="0"/>
              <a:t>[4] </a:t>
            </a:r>
            <a:r>
              <a:rPr lang="en-GB" dirty="0" err="1"/>
              <a:t>Poutre</a:t>
            </a:r>
            <a:r>
              <a:rPr lang="en-GB" dirty="0"/>
              <a:t> cantilever et </a:t>
            </a:r>
            <a:r>
              <a:rPr lang="en-GB" dirty="0" err="1"/>
              <a:t>empilement</a:t>
            </a:r>
            <a:r>
              <a:rPr lang="en-GB" dirty="0"/>
              <a:t> de </a:t>
            </a:r>
            <a:r>
              <a:rPr lang="en-GB" dirty="0" err="1"/>
              <a:t>poutres</a:t>
            </a:r>
            <a:r>
              <a:rPr lang="en-GB" dirty="0"/>
              <a:t> </a:t>
            </a:r>
            <a:r>
              <a:rPr lang="en-GB" dirty="0" err="1"/>
              <a:t>équivalent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257919-728C-E941-9B12-89339BE3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224" y="1203784"/>
            <a:ext cx="4915157" cy="38086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Les diagrammes NVM sont utilisés pour dimensionner les éléments structuraux en béton armé, acier, bois, etc.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Procédé de dimensionnement: </a:t>
            </a:r>
          </a:p>
          <a:p>
            <a:pPr marL="342900" indent="-342900">
              <a:buAutoNum type="arabicPeriod"/>
            </a:pPr>
            <a:r>
              <a:rPr lang="fr-FR" dirty="0"/>
              <a:t>Déterminer les charges qui agissent sur la structure (poids propre, vent, etc.)</a:t>
            </a:r>
          </a:p>
          <a:p>
            <a:pPr marL="342900" indent="-342900">
              <a:buAutoNum type="arabicPeriod"/>
            </a:pPr>
            <a:r>
              <a:rPr lang="fr-FR" dirty="0"/>
              <a:t>Calculer les diagrammes NVM pour ces charges</a:t>
            </a:r>
          </a:p>
          <a:p>
            <a:pPr marL="342900" indent="-342900">
              <a:buAutoNum type="arabicPeriod"/>
            </a:pPr>
            <a:r>
              <a:rPr lang="fr-FR" dirty="0"/>
              <a:t>Choisir les dimensions des sections ou les armatures afin que la résistance pour chaque section est plus grande que les efforts résultant des charges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L’utilisation des diagrammes NVM pour le dimensionnement des éléments structuraux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51C626B-56A0-C046-A920-8C7FD0513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38" y="1203784"/>
            <a:ext cx="1567127" cy="354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F9FCF0D-DC68-0543-B398-E97AA2AE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48" y="1724503"/>
            <a:ext cx="4021367" cy="9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E2039C-77F2-C642-ABBE-D9D8C14599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94299"/>
                <a:ext cx="7726363" cy="1564696"/>
              </a:xfrm>
            </p:spPr>
            <p:txBody>
              <a:bodyPr/>
              <a:lstStyle/>
              <a:p>
                <a:r>
                  <a:rPr lang="en-US" dirty="0"/>
                  <a:t>Charges: </a:t>
                </a:r>
                <a:r>
                  <a:rPr lang="en-US" dirty="0" err="1"/>
                  <a:t>poids</a:t>
                </a:r>
                <a:r>
                  <a:rPr lang="en-US" dirty="0"/>
                  <a:t> propre et charges </a:t>
                </a:r>
                <a:r>
                  <a:rPr lang="en-US" dirty="0" err="1"/>
                  <a:t>sismiques</a:t>
                </a:r>
                <a:endParaRPr lang="fr-CH" dirty="0"/>
              </a:p>
              <a:p>
                <a:r>
                  <a:rPr lang="fr-CH" dirty="0"/>
                  <a:t>Armature longitudinale: fonction de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CH" dirty="0"/>
                  <a:t> et de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CH" dirty="0"/>
              </a:p>
              <a:p>
                <a:r>
                  <a:rPr lang="fr-FR" dirty="0"/>
                  <a:t>Armature transversale: fonction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dirty="0"/>
              </a:p>
              <a:p>
                <a:r>
                  <a:rPr lang="fr-FR" dirty="0"/>
                  <a:t>Etriers: </a:t>
                </a:r>
                <a:r>
                  <a:rPr lang="en-US" dirty="0"/>
                  <a:t>modes de rupture locale</a:t>
                </a:r>
                <a:endParaRPr lang="fr-CH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E2039C-77F2-C642-ABBE-D9D8C1459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94299"/>
                <a:ext cx="7726363" cy="1564696"/>
              </a:xfrm>
              <a:blipFill>
                <a:blip r:embed="rId3"/>
                <a:stretch>
                  <a:fillRect t="-40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F4AF31F-5292-514D-8430-76B906B8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Dimensionnement d’un refend en béton armé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E2910-486D-D64B-928C-0CA46AF4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80205-1E5D-9A46-B14C-9CEFD933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5119D-8E46-534E-9FB2-394DA3DB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F40F41-0280-B046-B29D-F56AB53964AF}"/>
              </a:ext>
            </a:extLst>
          </p:cNvPr>
          <p:cNvGrpSpPr/>
          <p:nvPr/>
        </p:nvGrpSpPr>
        <p:grpSpPr>
          <a:xfrm>
            <a:off x="2616412" y="2752698"/>
            <a:ext cx="1484746" cy="2152042"/>
            <a:chOff x="2027736" y="3528830"/>
            <a:chExt cx="1877940" cy="2721951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65131EB8-1BEC-694E-9E6A-2F468498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05676" y="3528830"/>
              <a:ext cx="1800000" cy="2721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568AF2-EB3D-E245-8D6E-C867D01FFA92}"/>
                </a:ext>
              </a:extLst>
            </p:cNvPr>
            <p:cNvSpPr txBox="1"/>
            <p:nvPr/>
          </p:nvSpPr>
          <p:spPr>
            <a:xfrm rot="-5400000">
              <a:off x="1723646" y="4624502"/>
              <a:ext cx="8851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1200" dirty="0" err="1"/>
                <a:t>Height</a:t>
              </a:r>
              <a:r>
                <a:rPr lang="fr-CH" sz="1200" dirty="0"/>
                <a:t> [m]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2254D-4500-2941-AACE-88DD2CEE3C75}"/>
              </a:ext>
            </a:extLst>
          </p:cNvPr>
          <p:cNvGrpSpPr/>
          <p:nvPr/>
        </p:nvGrpSpPr>
        <p:grpSpPr>
          <a:xfrm>
            <a:off x="4625003" y="2776981"/>
            <a:ext cx="1485221" cy="2152043"/>
            <a:chOff x="4277436" y="3553114"/>
            <a:chExt cx="1878540" cy="2721951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129607A0-4D65-E242-9A1D-B00FB472C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55976" y="3553114"/>
              <a:ext cx="1800000" cy="2721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CC395F-FDBA-9F4A-8510-E918D09810C7}"/>
                </a:ext>
              </a:extLst>
            </p:cNvPr>
            <p:cNvSpPr txBox="1"/>
            <p:nvPr/>
          </p:nvSpPr>
          <p:spPr>
            <a:xfrm rot="-5400000">
              <a:off x="3973346" y="4638009"/>
              <a:ext cx="8851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1200" dirty="0" err="1"/>
                <a:t>Height</a:t>
              </a:r>
              <a:r>
                <a:rPr lang="fr-CH" sz="1200" dirty="0"/>
                <a:t> [m]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C48D0F-6D74-AB4E-BFFE-DB8678948288}"/>
              </a:ext>
            </a:extLst>
          </p:cNvPr>
          <p:cNvGrpSpPr/>
          <p:nvPr/>
        </p:nvGrpSpPr>
        <p:grpSpPr>
          <a:xfrm>
            <a:off x="6696165" y="2776980"/>
            <a:ext cx="1485221" cy="2152043"/>
            <a:chOff x="6437724" y="3544950"/>
            <a:chExt cx="1878540" cy="2721951"/>
          </a:xfrm>
        </p:grpSpPr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235C4058-38EC-D246-9C92-70C609034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16264" y="3544950"/>
              <a:ext cx="1800000" cy="2721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31DCAD-A631-A743-A924-5B5BA0F647FD}"/>
                </a:ext>
              </a:extLst>
            </p:cNvPr>
            <p:cNvSpPr txBox="1"/>
            <p:nvPr/>
          </p:nvSpPr>
          <p:spPr>
            <a:xfrm rot="-5400000">
              <a:off x="6133634" y="4639366"/>
              <a:ext cx="8851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1200" dirty="0" err="1"/>
                <a:t>Height</a:t>
              </a:r>
              <a:r>
                <a:rPr lang="fr-CH" sz="1200" dirty="0"/>
                <a:t> [m]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D3496A-88A6-A441-9055-AB9A8B86B001}"/>
              </a:ext>
            </a:extLst>
          </p:cNvPr>
          <p:cNvGrpSpPr/>
          <p:nvPr/>
        </p:nvGrpSpPr>
        <p:grpSpPr>
          <a:xfrm>
            <a:off x="1021477" y="2709328"/>
            <a:ext cx="1150141" cy="1914430"/>
            <a:chOff x="313184" y="3574951"/>
            <a:chExt cx="1378496" cy="22945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EF28E8-6E2E-1E40-9B24-5B611F317A94}"/>
                </a:ext>
              </a:extLst>
            </p:cNvPr>
            <p:cNvSpPr/>
            <p:nvPr/>
          </p:nvSpPr>
          <p:spPr>
            <a:xfrm>
              <a:off x="849895" y="3780056"/>
              <a:ext cx="648072" cy="2077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1460DE4-106C-8448-853C-A92F5478810E}"/>
                </a:ext>
              </a:extLst>
            </p:cNvPr>
            <p:cNvCxnSpPr/>
            <p:nvPr/>
          </p:nvCxnSpPr>
          <p:spPr>
            <a:xfrm>
              <a:off x="313184" y="3780056"/>
              <a:ext cx="5332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21E7EA-9A14-3C4F-AC32-0AC75A132A6D}"/>
                </a:ext>
              </a:extLst>
            </p:cNvPr>
            <p:cNvCxnSpPr/>
            <p:nvPr/>
          </p:nvCxnSpPr>
          <p:spPr>
            <a:xfrm>
              <a:off x="395536" y="4100224"/>
              <a:ext cx="4508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E44B8E-E3D1-D34E-9001-8B978ECA829D}"/>
                </a:ext>
              </a:extLst>
            </p:cNvPr>
            <p:cNvCxnSpPr/>
            <p:nvPr/>
          </p:nvCxnSpPr>
          <p:spPr>
            <a:xfrm>
              <a:off x="467544" y="4393084"/>
              <a:ext cx="378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2DD8A53-26C7-D945-899D-3B538E8DEE4D}"/>
                </a:ext>
              </a:extLst>
            </p:cNvPr>
            <p:cNvCxnSpPr/>
            <p:nvPr/>
          </p:nvCxnSpPr>
          <p:spPr>
            <a:xfrm>
              <a:off x="539552" y="4708984"/>
              <a:ext cx="322131" cy="9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486FDCF-F5E8-AD44-8355-F8BC7292ED38}"/>
                </a:ext>
              </a:extLst>
            </p:cNvPr>
            <p:cNvCxnSpPr/>
            <p:nvPr/>
          </p:nvCxnSpPr>
          <p:spPr>
            <a:xfrm>
              <a:off x="620980" y="5013176"/>
              <a:ext cx="22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D9CAA8-9E4B-8D47-9F96-6D6BD05A9533}"/>
                </a:ext>
              </a:extLst>
            </p:cNvPr>
            <p:cNvCxnSpPr/>
            <p:nvPr/>
          </p:nvCxnSpPr>
          <p:spPr>
            <a:xfrm>
              <a:off x="1177964" y="3574951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B6323FE-3F43-904A-839D-3CF44106AD4D}"/>
                </a:ext>
              </a:extLst>
            </p:cNvPr>
            <p:cNvCxnSpPr/>
            <p:nvPr/>
          </p:nvCxnSpPr>
          <p:spPr>
            <a:xfrm>
              <a:off x="1175512" y="3889062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A1F7585-E5FD-EB4F-9A12-7C45394D37B6}"/>
                </a:ext>
              </a:extLst>
            </p:cNvPr>
            <p:cNvCxnSpPr/>
            <p:nvPr/>
          </p:nvCxnSpPr>
          <p:spPr>
            <a:xfrm>
              <a:off x="1185750" y="4200028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888002-71D6-B343-90FE-673595BFB10B}"/>
                </a:ext>
              </a:extLst>
            </p:cNvPr>
            <p:cNvCxnSpPr/>
            <p:nvPr/>
          </p:nvCxnSpPr>
          <p:spPr>
            <a:xfrm>
              <a:off x="1177964" y="4503879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C64F41A-F014-3043-B1FC-D485F97EA6E2}"/>
                </a:ext>
              </a:extLst>
            </p:cNvPr>
            <p:cNvCxnSpPr/>
            <p:nvPr/>
          </p:nvCxnSpPr>
          <p:spPr>
            <a:xfrm>
              <a:off x="1170035" y="5219098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62CB35C-12D0-1A4B-8C41-926DF58E8CF8}"/>
                </a:ext>
              </a:extLst>
            </p:cNvPr>
            <p:cNvCxnSpPr/>
            <p:nvPr/>
          </p:nvCxnSpPr>
          <p:spPr>
            <a:xfrm>
              <a:off x="1177964" y="4808071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6399014-B483-5642-BAD7-5128A255A686}"/>
                </a:ext>
              </a:extLst>
            </p:cNvPr>
            <p:cNvCxnSpPr/>
            <p:nvPr/>
          </p:nvCxnSpPr>
          <p:spPr>
            <a:xfrm>
              <a:off x="755576" y="5424203"/>
              <a:ext cx="1061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26459B-7937-0D40-B1D3-3F1BBFC3F3C0}"/>
                </a:ext>
              </a:extLst>
            </p:cNvPr>
            <p:cNvCxnSpPr/>
            <p:nvPr/>
          </p:nvCxnSpPr>
          <p:spPr>
            <a:xfrm>
              <a:off x="620980" y="5869482"/>
              <a:ext cx="1070700" cy="0"/>
            </a:xfrm>
            <a:prstGeom prst="line">
              <a:avLst/>
            </a:prstGeom>
            <a:ln w="47625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5C1D06-25EA-2A45-91EC-F1AE85B2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Dimensionnement d’un refend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CED09-9D1B-EB41-B38A-E225672A2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C9BD-3F78-4442-AFEA-03C1427B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B3A0-8AE6-C347-8721-50A5A9CB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23167E-2420-4E40-B7E3-5F3E010E7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70674"/>
              </p:ext>
            </p:extLst>
          </p:nvPr>
        </p:nvGraphicFramePr>
        <p:xfrm>
          <a:off x="904875" y="673100"/>
          <a:ext cx="7726362" cy="4248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5454">
                  <a:extLst>
                    <a:ext uri="{9D8B030D-6E8A-4147-A177-3AD203B41FA5}">
                      <a16:colId xmlns:a16="http://schemas.microsoft.com/office/drawing/2014/main" val="2162289770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val="389000014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val="346841949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fr-FR" i="0" dirty="0"/>
                        <a:t>Armature longitudinale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0" dirty="0"/>
                        <a:t>Etriers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0" dirty="0"/>
                        <a:t>Armature transversale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396242"/>
                  </a:ext>
                </a:extLst>
              </a:tr>
              <a:tr h="382975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81747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7D52CFF7-0C5B-0248-A5DC-61872AA8BAB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/>
          <a:srcRect t="581" r="12899" b="5895"/>
          <a:stretch/>
        </p:blipFill>
        <p:spPr bwMode="auto">
          <a:xfrm flipH="1">
            <a:off x="1050232" y="1116476"/>
            <a:ext cx="1137156" cy="378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5F40F2-6ED8-2F48-814F-9B3FC016A5DB}"/>
              </a:ext>
            </a:extLst>
          </p:cNvPr>
          <p:cNvSpPr/>
          <p:nvPr/>
        </p:nvSpPr>
        <p:spPr>
          <a:xfrm>
            <a:off x="1201271" y="1274590"/>
            <a:ext cx="687294" cy="3316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0FF87-1433-5046-9042-800B410AE53C}"/>
              </a:ext>
            </a:extLst>
          </p:cNvPr>
          <p:cNvSpPr txBox="1"/>
          <p:nvPr/>
        </p:nvSpPr>
        <p:spPr>
          <a:xfrm>
            <a:off x="2097447" y="4377674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20 + 52 </a:t>
            </a:r>
            <a:r>
              <a:rPr lang="el-GR" sz="800" i="1" dirty="0" err="1"/>
              <a:t>ϕ</a:t>
            </a:r>
            <a:r>
              <a:rPr lang="fr-CH" sz="800" i="1" dirty="0"/>
              <a:t>16 + 8 </a:t>
            </a:r>
            <a:r>
              <a:rPr lang="el-GR" sz="800" i="1" dirty="0" err="1"/>
              <a:t>ϕ</a:t>
            </a:r>
            <a:r>
              <a:rPr lang="fr-CH" sz="800" i="1" dirty="0"/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8555A-1AAD-EB41-A51B-25976D142DB3}"/>
              </a:ext>
            </a:extLst>
          </p:cNvPr>
          <p:cNvSpPr txBox="1"/>
          <p:nvPr/>
        </p:nvSpPr>
        <p:spPr>
          <a:xfrm>
            <a:off x="2097447" y="3528663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20 + 52 </a:t>
            </a:r>
            <a:r>
              <a:rPr lang="el-GR" sz="800" i="1" dirty="0" err="1"/>
              <a:t>ϕ</a:t>
            </a:r>
            <a:r>
              <a:rPr lang="fr-CH" sz="800" i="1" dirty="0"/>
              <a:t>16 + 8 </a:t>
            </a:r>
            <a:r>
              <a:rPr lang="el-GR" sz="800" i="1" dirty="0" err="1"/>
              <a:t>ϕ</a:t>
            </a:r>
            <a:r>
              <a:rPr lang="fr-CH" sz="800" i="1" dirty="0"/>
              <a:t>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5B00C-47E5-1144-9305-642E35D57D54}"/>
              </a:ext>
            </a:extLst>
          </p:cNvPr>
          <p:cNvSpPr txBox="1"/>
          <p:nvPr/>
        </p:nvSpPr>
        <p:spPr>
          <a:xfrm>
            <a:off x="2097447" y="2902766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20 + 52 </a:t>
            </a:r>
            <a:r>
              <a:rPr lang="el-GR" sz="800" i="1" dirty="0" err="1"/>
              <a:t>ϕ</a:t>
            </a:r>
            <a:r>
              <a:rPr lang="fr-CH" sz="800" i="1" dirty="0"/>
              <a:t>14 + 8 </a:t>
            </a:r>
            <a:r>
              <a:rPr lang="el-GR" sz="800" i="1" dirty="0" err="1"/>
              <a:t>ϕ</a:t>
            </a:r>
            <a:r>
              <a:rPr lang="fr-CH" sz="800" i="1" dirty="0"/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6444F-3CC7-164E-9C94-63EE6DD6F7D6}"/>
              </a:ext>
            </a:extLst>
          </p:cNvPr>
          <p:cNvSpPr txBox="1"/>
          <p:nvPr/>
        </p:nvSpPr>
        <p:spPr>
          <a:xfrm>
            <a:off x="2097447" y="2317172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20 + 52 </a:t>
            </a:r>
            <a:r>
              <a:rPr lang="el-GR" sz="800" i="1" dirty="0" err="1"/>
              <a:t>ϕ</a:t>
            </a:r>
            <a:r>
              <a:rPr lang="fr-CH" sz="800" i="1" dirty="0"/>
              <a:t>14 + 8 </a:t>
            </a:r>
            <a:r>
              <a:rPr lang="el-GR" sz="800" i="1" dirty="0" err="1"/>
              <a:t>ϕ</a:t>
            </a:r>
            <a:r>
              <a:rPr lang="fr-CH" sz="800" i="1" dirty="0"/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1EDEA-2683-9A40-9916-E984AA28E0A0}"/>
              </a:ext>
            </a:extLst>
          </p:cNvPr>
          <p:cNvSpPr txBox="1"/>
          <p:nvPr/>
        </p:nvSpPr>
        <p:spPr>
          <a:xfrm>
            <a:off x="2097447" y="1759657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16 + 52 </a:t>
            </a:r>
            <a:r>
              <a:rPr lang="el-GR" sz="800" i="1" dirty="0" err="1"/>
              <a:t>ϕ</a:t>
            </a:r>
            <a:r>
              <a:rPr lang="fr-CH" sz="800" i="1" dirty="0"/>
              <a:t>12 + 8 </a:t>
            </a:r>
            <a:r>
              <a:rPr lang="el-GR" sz="800" i="1" dirty="0" err="1"/>
              <a:t>ϕ</a:t>
            </a:r>
            <a:r>
              <a:rPr lang="fr-CH" sz="800" i="1" dirty="0"/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B93533-FEAF-7547-90A4-FD0A222C4A51}"/>
              </a:ext>
            </a:extLst>
          </p:cNvPr>
          <p:cNvSpPr txBox="1"/>
          <p:nvPr/>
        </p:nvSpPr>
        <p:spPr>
          <a:xfrm>
            <a:off x="2097447" y="1274590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16 + 52 </a:t>
            </a:r>
            <a:r>
              <a:rPr lang="el-GR" sz="800" dirty="0" err="1"/>
              <a:t>ϕ</a:t>
            </a:r>
            <a:r>
              <a:rPr lang="fr-CH" sz="800" i="1" dirty="0"/>
              <a:t>12 + 8</a:t>
            </a:r>
            <a:r>
              <a:rPr lang="el-GR" sz="800" dirty="0" err="1"/>
              <a:t>ϕ</a:t>
            </a:r>
            <a:r>
              <a:rPr lang="fr-CH" sz="800" i="1" dirty="0"/>
              <a:t>16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10AE8D47-6721-514B-8A77-6A51C9505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4572" y="3749923"/>
            <a:ext cx="1806967" cy="108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65FB775-4580-244D-939A-FD968D9B2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9274" y="2532616"/>
            <a:ext cx="1640814" cy="958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4F7E311E-C140-AE43-96A2-27C5FF01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87398" y="1353803"/>
            <a:ext cx="1525507" cy="721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F71726-C989-124D-A7E2-464556358801}"/>
              </a:ext>
            </a:extLst>
          </p:cNvPr>
          <p:cNvCxnSpPr>
            <a:cxnSpLocks/>
          </p:cNvCxnSpPr>
          <p:nvPr/>
        </p:nvCxnSpPr>
        <p:spPr>
          <a:xfrm>
            <a:off x="3631096" y="1203785"/>
            <a:ext cx="0" cy="8970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D8A92A-990E-DF4A-A1B1-9E146291AB1F}"/>
              </a:ext>
            </a:extLst>
          </p:cNvPr>
          <p:cNvCxnSpPr>
            <a:cxnSpLocks/>
          </p:cNvCxnSpPr>
          <p:nvPr/>
        </p:nvCxnSpPr>
        <p:spPr>
          <a:xfrm>
            <a:off x="3631096" y="2123241"/>
            <a:ext cx="0" cy="19319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3A80E8-0394-6A41-812A-F7AEE2218A2F}"/>
              </a:ext>
            </a:extLst>
          </p:cNvPr>
          <p:cNvCxnSpPr>
            <a:cxnSpLocks/>
          </p:cNvCxnSpPr>
          <p:nvPr/>
        </p:nvCxnSpPr>
        <p:spPr>
          <a:xfrm>
            <a:off x="3631096" y="4089132"/>
            <a:ext cx="0" cy="7214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6F5D7E-659E-8D48-B6C0-C0C216B3FE4F}"/>
              </a:ext>
            </a:extLst>
          </p:cNvPr>
          <p:cNvCxnSpPr>
            <a:cxnSpLocks/>
          </p:cNvCxnSpPr>
          <p:nvPr/>
        </p:nvCxnSpPr>
        <p:spPr>
          <a:xfrm>
            <a:off x="6215270" y="1203785"/>
            <a:ext cx="0" cy="15937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5D8DE9-87E5-6E48-9F13-D91050AE6A48}"/>
              </a:ext>
            </a:extLst>
          </p:cNvPr>
          <p:cNvCxnSpPr>
            <a:cxnSpLocks/>
          </p:cNvCxnSpPr>
          <p:nvPr/>
        </p:nvCxnSpPr>
        <p:spPr>
          <a:xfrm>
            <a:off x="6215270" y="2839513"/>
            <a:ext cx="0" cy="197102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6">
            <a:extLst>
              <a:ext uri="{FF2B5EF4-FFF2-40B4-BE49-F238E27FC236}">
                <a16:creationId xmlns:a16="http://schemas.microsoft.com/office/drawing/2014/main" id="{F532208C-C140-3248-B205-13C9CEC3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V="1">
            <a:off x="6336721" y="1830652"/>
            <a:ext cx="2086728" cy="24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A301C69E-60EC-0542-B638-4BB86B3D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V="1">
            <a:off x="6336721" y="3702902"/>
            <a:ext cx="2086728" cy="24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81C5E25-87CD-C844-A0EA-756CD17A93A6}"/>
              </a:ext>
            </a:extLst>
          </p:cNvPr>
          <p:cNvSpPr txBox="1"/>
          <p:nvPr/>
        </p:nvSpPr>
        <p:spPr>
          <a:xfrm>
            <a:off x="6907472" y="1622549"/>
            <a:ext cx="949299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2 </a:t>
            </a:r>
            <a:r>
              <a:rPr lang="el-GR" sz="800" i="1" dirty="0" err="1"/>
              <a:t>ϕ</a:t>
            </a:r>
            <a:r>
              <a:rPr lang="fr-CH" sz="800" i="1" dirty="0"/>
              <a:t>12 </a:t>
            </a:r>
            <a:r>
              <a:rPr lang="fr-FR" sz="800" i="1" dirty="0"/>
              <a:t>@200 mm</a:t>
            </a:r>
            <a:endParaRPr lang="fr-CH" sz="8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FCB776-6FC1-0840-92B9-2E5C31E27885}"/>
              </a:ext>
            </a:extLst>
          </p:cNvPr>
          <p:cNvSpPr txBox="1"/>
          <p:nvPr/>
        </p:nvSpPr>
        <p:spPr>
          <a:xfrm>
            <a:off x="6907472" y="3491495"/>
            <a:ext cx="949299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2 </a:t>
            </a:r>
            <a:r>
              <a:rPr lang="el-GR" sz="800" i="1" dirty="0" err="1"/>
              <a:t>ϕ</a:t>
            </a:r>
            <a:r>
              <a:rPr lang="fr-CH" sz="800" i="1" dirty="0"/>
              <a:t>14 </a:t>
            </a:r>
            <a:r>
              <a:rPr lang="fr-FR" sz="800" i="1" dirty="0"/>
              <a:t>@200 mm</a:t>
            </a:r>
            <a:endParaRPr lang="fr-CH" sz="800" i="1" dirty="0"/>
          </a:p>
        </p:txBody>
      </p:sp>
    </p:spTree>
    <p:extLst>
      <p:ext uri="{BB962C8B-B14F-4D97-AF65-F5344CB8AC3E}">
        <p14:creationId xmlns:p14="http://schemas.microsoft.com/office/powerpoint/2010/main" val="172008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1DFD61-26DE-1346-8139-0086E41E1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14400"/>
            <a:ext cx="7726363" cy="4036060"/>
          </a:xfrm>
        </p:spPr>
        <p:txBody>
          <a:bodyPr>
            <a:normAutofit fontScale="92500" lnSpcReduction="10000"/>
          </a:bodyPr>
          <a:lstStyle/>
          <a:p>
            <a:r>
              <a:rPr lang="fr-CH" dirty="0"/>
              <a:t>Forme incurvée de l’axe d’une poutre fléchie</a:t>
            </a:r>
          </a:p>
          <a:p>
            <a:r>
              <a:rPr lang="fr-CH" dirty="0"/>
              <a:t>Relation entre moment et courbure: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  <a:p>
            <a:r>
              <a:rPr lang="fr-CH" dirty="0"/>
              <a:t>Pour l’instant seulement tracé intuitif (équations décrites au 3</a:t>
            </a:r>
            <a:r>
              <a:rPr lang="fr-CH" baseline="30000" dirty="0"/>
              <a:t>ème</a:t>
            </a:r>
            <a:r>
              <a:rPr lang="fr-CH" dirty="0"/>
              <a:t> semestre)</a:t>
            </a:r>
          </a:p>
          <a:p>
            <a:r>
              <a:rPr lang="fr-CH" dirty="0"/>
              <a:t>Souvent, les déformations à cause de l’effort tranchant et de l’effort axial sont beaucoup plus petites que les déformations à cause du moment de flexion </a:t>
            </a:r>
          </a:p>
          <a:p>
            <a:pPr lvl="1"/>
            <a:r>
              <a:rPr lang="fr-CH" dirty="0">
                <a:sym typeface="Wingdings" pitchFamily="2" charset="2"/>
              </a:rPr>
              <a:t>Elles sont négligées ici</a:t>
            </a:r>
          </a:p>
          <a:p>
            <a:pPr lvl="1"/>
            <a:r>
              <a:rPr lang="fr-CH" dirty="0">
                <a:sym typeface="Wingdings" pitchFamily="2" charset="2"/>
              </a:rPr>
              <a:t>La déformée qu’on trace est donc seulement une fonction du moment de flexion</a:t>
            </a: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449EF-039B-3944-BCCE-DBE9F6C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Déformée (en flexion)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F259F-1EE5-364C-84EA-661D08F8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01C4-D75C-8F4F-B2C6-6C3BDA3B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067A7-C92D-2246-90B2-88CC573C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994156B-B8DB-DF40-BC26-538A8CF79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939095"/>
              </p:ext>
            </p:extLst>
          </p:nvPr>
        </p:nvGraphicFramePr>
        <p:xfrm>
          <a:off x="1524000" y="1659994"/>
          <a:ext cx="6096000" cy="15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33161657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380901287"/>
                    </a:ext>
                  </a:extLst>
                </a:gridCol>
              </a:tblGrid>
              <a:tr h="105765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052939"/>
                  </a:ext>
                </a:extLst>
              </a:tr>
              <a:tr h="4446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i="1" dirty="0">
                          <a:sym typeface="Wingdings" pitchFamily="2" charset="2"/>
                        </a:rPr>
                        <a:t>fibre inférieure est tendue</a:t>
                      </a:r>
                      <a:endParaRPr lang="fr-CH" sz="1400" b="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i="1" dirty="0">
                          <a:sym typeface="Wingdings" pitchFamily="2" charset="2"/>
                        </a:rPr>
                        <a:t>fibre supérieure est tendue</a:t>
                      </a:r>
                      <a:endParaRPr lang="fr-CH" sz="1400" b="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155358"/>
                  </a:ext>
                </a:extLst>
              </a:tr>
            </a:tbl>
          </a:graphicData>
        </a:graphic>
      </p:graphicFrame>
      <p:pic>
        <p:nvPicPr>
          <p:cNvPr id="8" name="Picture 3">
            <a:extLst>
              <a:ext uri="{FF2B5EF4-FFF2-40B4-BE49-F238E27FC236}">
                <a16:creationId xmlns:a16="http://schemas.microsoft.com/office/drawing/2014/main" id="{052642FE-4A07-6E4A-90E0-A9543E72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58" y="1739503"/>
            <a:ext cx="1409700" cy="939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D46F2DA-300C-5E43-9D88-18416717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54" y="1679044"/>
            <a:ext cx="1360069" cy="99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44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de déformée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695097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Portiques à trois articulations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1093423"/>
            <a:ext cx="2589806" cy="204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9" y="1501555"/>
            <a:ext cx="1744826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99"/>
          <a:stretch/>
        </p:blipFill>
        <p:spPr bwMode="auto">
          <a:xfrm>
            <a:off x="1763688" y="3477108"/>
            <a:ext cx="1107982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9" y="3504663"/>
            <a:ext cx="1744826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6"/>
          <a:stretch/>
        </p:blipFill>
        <p:spPr bwMode="auto">
          <a:xfrm>
            <a:off x="3275856" y="3651870"/>
            <a:ext cx="642684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1553735-510F-284D-A8D2-1CF3A048EAC8}"/>
              </a:ext>
            </a:extLst>
          </p:cNvPr>
          <p:cNvSpPr txBox="1">
            <a:spLocks/>
          </p:cNvSpPr>
          <p:nvPr/>
        </p:nvSpPr>
        <p:spPr>
          <a:xfrm>
            <a:off x="4412778" y="3138128"/>
            <a:ext cx="2428875" cy="39846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err="1"/>
              <a:t>Déformée</a:t>
            </a:r>
            <a:r>
              <a:rPr lang="en-GB" sz="1400" dirty="0"/>
              <a:t>: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1553735-510F-284D-A8D2-1CF3A048EAC8}"/>
              </a:ext>
            </a:extLst>
          </p:cNvPr>
          <p:cNvSpPr txBox="1">
            <a:spLocks/>
          </p:cNvSpPr>
          <p:nvPr/>
        </p:nvSpPr>
        <p:spPr>
          <a:xfrm>
            <a:off x="4412778" y="1160959"/>
            <a:ext cx="2428875" cy="39846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M: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01553735-510F-284D-A8D2-1CF3A048EAC8}"/>
              </a:ext>
            </a:extLst>
          </p:cNvPr>
          <p:cNvSpPr txBox="1">
            <a:spLocks/>
          </p:cNvSpPr>
          <p:nvPr/>
        </p:nvSpPr>
        <p:spPr>
          <a:xfrm>
            <a:off x="457911" y="3139161"/>
            <a:ext cx="1070446" cy="398462"/>
          </a:xfrm>
          <a:prstGeom prst="rect">
            <a:avLst/>
          </a:prstGeom>
        </p:spPr>
        <p:txBody>
          <a:bodyPr vert="horz" lIns="18000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Corps </a:t>
            </a:r>
            <a:r>
              <a:rPr lang="en-GB" sz="1400" dirty="0" err="1"/>
              <a:t>isolé</a:t>
            </a:r>
            <a:r>
              <a:rPr lang="en-GB" sz="1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45266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A83F5-EC81-964C-B48A-E68512288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18718"/>
            <a:ext cx="7726363" cy="3386772"/>
          </a:xfrm>
        </p:spPr>
        <p:txBody>
          <a:bodyPr/>
          <a:lstStyle/>
          <a:p>
            <a:r>
              <a:rPr lang="fr-CH" dirty="0"/>
              <a:t>Suite de poutres droites réunies entre elles bout à bout par des articulations</a:t>
            </a:r>
          </a:p>
          <a:p>
            <a:r>
              <a:rPr lang="fr-CH" dirty="0"/>
              <a:t>Supportées par un système d’appuis qui rend la poutre cantilever isostatique quant à ses appuis et ses liaisons</a:t>
            </a:r>
          </a:p>
          <a:p>
            <a:r>
              <a:rPr lang="fr-CH" dirty="0"/>
              <a:t>A noter:</a:t>
            </a:r>
          </a:p>
          <a:p>
            <a:pPr lvl="1"/>
            <a:r>
              <a:rPr lang="fr-CH" dirty="0"/>
              <a:t>Le moment est zéro aux articulations </a:t>
            </a:r>
          </a:p>
          <a:p>
            <a:pPr lvl="1"/>
            <a:r>
              <a:rPr lang="fr-CH" dirty="0"/>
              <a:t>La poutre cantilever peut être interprétée comme un empilage de poutres simples: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C6C04A-C31B-F24D-8433-49ADB881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Poutres cantilever (ou poutres Gerber)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F2841-068B-C544-A5DF-BC400D3A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F08B-6499-274F-BC08-76E601205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A8A57-B86C-274C-8C8D-A00D12E3D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7500E-2974-DB46-A56D-956DD14A4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90" y="2844569"/>
            <a:ext cx="6648375" cy="154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539</TotalTime>
  <Words>1398</Words>
  <Application>Microsoft Office PowerPoint</Application>
  <PresentationFormat>On-screen Show (16:9)</PresentationFormat>
  <Paragraphs>283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Cambria Math</vt:lpstr>
      <vt:lpstr>Franklin Gothic Demi Cond</vt:lpstr>
      <vt:lpstr>Times New Roman</vt:lpstr>
      <vt:lpstr>Wingdings</vt:lpstr>
      <vt:lpstr>Thème Office</vt:lpstr>
      <vt:lpstr>Dimensionnement, déformée et poutres cantilever</vt:lpstr>
      <vt:lpstr>Objectif du cours</vt:lpstr>
      <vt:lpstr>Contenu du cours</vt:lpstr>
      <vt:lpstr>L’utilisation des diagrammes NVM pour le dimensionnement des éléments structuraux</vt:lpstr>
      <vt:lpstr>Dimensionnement d’un refend en béton armé</vt:lpstr>
      <vt:lpstr>Dimensionnement d’un refend (suite)</vt:lpstr>
      <vt:lpstr>Déformée (en flexion)</vt:lpstr>
      <vt:lpstr>Exemple de déformée</vt:lpstr>
      <vt:lpstr>Poutres cantilever (ou poutres Gerber)</vt:lpstr>
      <vt:lpstr>Exemple 1: Poutre cantilever avec une charge concentrée</vt:lpstr>
      <vt:lpstr>Exemple 2: Poutre cantilever avec une charge concentrée</vt:lpstr>
      <vt:lpstr>Exemple 2 (brouillon)</vt:lpstr>
      <vt:lpstr>Exemple 3: Poutre cantilever avec une charge distribuée et une charge concentrée</vt:lpstr>
      <vt:lpstr>Exemple 3 (brouillon)</vt:lpstr>
      <vt:lpstr>Exemple 4: Poutre cantilever avec deux moments concentrés</vt:lpstr>
      <vt:lpstr>Exemple 4 (brouillon)</vt:lpstr>
      <vt:lpstr>Règles pour esquisser la déformée</vt:lpstr>
      <vt:lpstr>PowerPoint Presentation</vt:lpstr>
      <vt:lpstr>Chapitres à étudier dans le TGC 1</vt:lpstr>
      <vt:lpstr>Isostaticité des structures composées</vt:lpstr>
      <vt:lpstr>Isostaticité des structures composées </vt:lpstr>
      <vt:lpstr>Exemple 1: Isostaticité des structures composées</vt:lpstr>
      <vt:lpstr>Exemple 1: Isostaticité des structures composées (suite)</vt:lpstr>
      <vt:lpstr>Exemple 2: Isostaticité des structures composées</vt:lpstr>
      <vt:lpstr>Exemple 3: Structures composées avec poutres en treillis  </vt:lpstr>
      <vt:lpstr>Exemple 3: Structures composées avec poutres en treillis  </vt:lpstr>
      <vt:lpstr>Exemple 3: Structures composées avec poutres en treillis  </vt:lpstr>
      <vt:lpstr>Isostaticité des structures composées</vt:lpstr>
      <vt:lpstr>Exemple (ex. 8.10.1 (i))</vt:lpstr>
      <vt:lpstr>Références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75</cp:revision>
  <cp:lastPrinted>2022-04-25T17:47:11Z</cp:lastPrinted>
  <dcterms:created xsi:type="dcterms:W3CDTF">2019-04-02T06:24:35Z</dcterms:created>
  <dcterms:modified xsi:type="dcterms:W3CDTF">2024-01-17T17:31:34Z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